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0"/>
  </p:notesMasterIdLst>
  <p:handoutMasterIdLst>
    <p:handoutMasterId r:id="rId41"/>
  </p:handoutMasterIdLst>
  <p:sldIdLst>
    <p:sldId id="322" r:id="rId8"/>
    <p:sldId id="814" r:id="rId9"/>
    <p:sldId id="271" r:id="rId10"/>
    <p:sldId id="261" r:id="rId11"/>
    <p:sldId id="274" r:id="rId12"/>
    <p:sldId id="325" r:id="rId13"/>
    <p:sldId id="782" r:id="rId14"/>
    <p:sldId id="783" r:id="rId15"/>
    <p:sldId id="785" r:id="rId16"/>
    <p:sldId id="784" r:id="rId17"/>
    <p:sldId id="787" r:id="rId18"/>
    <p:sldId id="786" r:id="rId19"/>
    <p:sldId id="789" r:id="rId20"/>
    <p:sldId id="788" r:id="rId21"/>
    <p:sldId id="791" r:id="rId22"/>
    <p:sldId id="790" r:id="rId23"/>
    <p:sldId id="798" r:id="rId24"/>
    <p:sldId id="799" r:id="rId25"/>
    <p:sldId id="270" r:id="rId26"/>
    <p:sldId id="793" r:id="rId27"/>
    <p:sldId id="265" r:id="rId28"/>
    <p:sldId id="275" r:id="rId29"/>
    <p:sldId id="817" r:id="rId30"/>
    <p:sldId id="818" r:id="rId31"/>
    <p:sldId id="800" r:id="rId32"/>
    <p:sldId id="802" r:id="rId33"/>
    <p:sldId id="849" r:id="rId34"/>
    <p:sldId id="850" r:id="rId35"/>
    <p:sldId id="851" r:id="rId36"/>
    <p:sldId id="288" r:id="rId37"/>
    <p:sldId id="277" r:id="rId38"/>
    <p:sldId id="313" r:id="rId3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842C570D-07A0-4C1F-8AD6-BC9EBB6D03E6}">
          <p14:sldIdLst>
            <p14:sldId id="322"/>
            <p14:sldId id="814"/>
            <p14:sldId id="271"/>
            <p14:sldId id="261"/>
            <p14:sldId id="274"/>
            <p14:sldId id="325"/>
            <p14:sldId id="782"/>
            <p14:sldId id="783"/>
            <p14:sldId id="785"/>
            <p14:sldId id="784"/>
            <p14:sldId id="787"/>
            <p14:sldId id="786"/>
            <p14:sldId id="789"/>
            <p14:sldId id="788"/>
            <p14:sldId id="791"/>
            <p14:sldId id="790"/>
            <p14:sldId id="798"/>
            <p14:sldId id="799"/>
            <p14:sldId id="270"/>
            <p14:sldId id="793"/>
            <p14:sldId id="265"/>
            <p14:sldId id="275"/>
            <p14:sldId id="817"/>
            <p14:sldId id="818"/>
            <p14:sldId id="800"/>
            <p14:sldId id="802"/>
            <p14:sldId id="849"/>
            <p14:sldId id="850"/>
            <p14:sldId id="851"/>
            <p14:sldId id="288"/>
            <p14:sldId id="277"/>
            <p14:sldId id="313"/>
          </p14:sldIdLst>
        </p14:section>
        <p14:section name="Untitled Section" id="{CFCC590A-ED14-4C41-B26B-FFD28E71E5B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Holly" initials="TH" lastIdx="2" clrIdx="0">
    <p:extLst>
      <p:ext uri="{19B8F6BF-5375-455C-9EA6-DF929625EA0E}">
        <p15:presenceInfo xmlns:p15="http://schemas.microsoft.com/office/powerpoint/2012/main" userId="S-1-5-21-183723660-1033773904-1849977318-97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a:srgbClr val="B8CBD6"/>
    <a:srgbClr val="6B823E"/>
    <a:srgbClr val="686868"/>
    <a:srgbClr val="963821"/>
    <a:srgbClr val="72733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5529" autoAdjust="0"/>
  </p:normalViewPr>
  <p:slideViewPr>
    <p:cSldViewPr>
      <p:cViewPr varScale="1">
        <p:scale>
          <a:sx n="94" d="100"/>
          <a:sy n="94" d="100"/>
        </p:scale>
        <p:origin x="108"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85644766876477E-2"/>
          <c:y val="6.9619354849076123E-2"/>
          <c:w val="0.95242271799358413"/>
          <c:h val="0.81604941623676353"/>
        </c:manualLayout>
      </c:layout>
      <c:barChart>
        <c:barDir val="col"/>
        <c:grouping val="stacked"/>
        <c:varyColors val="0"/>
        <c:ser>
          <c:idx val="0"/>
          <c:order val="0"/>
          <c:tx>
            <c:strRef>
              <c:f>Sheet1!$B$1</c:f>
              <c:strCache>
                <c:ptCount val="1"/>
                <c:pt idx="0">
                  <c:v>Energy Bid</c:v>
                </c:pt>
              </c:strCache>
            </c:strRef>
          </c:tx>
          <c:spPr>
            <a:noFill/>
            <a:ln>
              <a:noFill/>
            </a:ln>
            <a:effectLst/>
          </c:spPr>
          <c:invertIfNegative val="0"/>
          <c:cat>
            <c:strRef>
              <c:f>Sheet1!$A$2:$A$6</c:f>
              <c:strCache>
                <c:ptCount val="3"/>
                <c:pt idx="0">
                  <c:v> </c:v>
                </c:pt>
                <c:pt idx="2">
                  <c:v> </c:v>
                </c:pt>
              </c:strCache>
            </c:strRef>
          </c:cat>
          <c:val>
            <c:numRef>
              <c:f>Sheet1!$B$2:$B$6</c:f>
              <c:numCache>
                <c:formatCode>General</c:formatCode>
                <c:ptCount val="5"/>
                <c:pt idx="0">
                  <c:v>50</c:v>
                </c:pt>
                <c:pt idx="2">
                  <c:v>20</c:v>
                </c:pt>
                <c:pt idx="3">
                  <c:v>10</c:v>
                </c:pt>
                <c:pt idx="4">
                  <c:v>10</c:v>
                </c:pt>
              </c:numCache>
            </c:numRef>
          </c:val>
          <c:extLst>
            <c:ext xmlns:c16="http://schemas.microsoft.com/office/drawing/2014/chart" uri="{C3380CC4-5D6E-409C-BE32-E72D297353CC}">
              <c16:uniqueId val="{00000000-A215-439C-9A14-445349F08FD6}"/>
            </c:ext>
          </c:extLst>
        </c:ser>
        <c:ser>
          <c:idx val="1"/>
          <c:order val="1"/>
          <c:tx>
            <c:strRef>
              <c:f>Sheet1!$C$1</c:f>
              <c:strCache>
                <c:ptCount val="1"/>
                <c:pt idx="0">
                  <c:v>GHG Bid</c:v>
                </c:pt>
              </c:strCache>
            </c:strRef>
          </c:tx>
          <c:spPr>
            <a:solidFill>
              <a:schemeClr val="accent2"/>
            </a:solidFill>
            <a:ln>
              <a:noFill/>
            </a:ln>
            <a:effectLst/>
          </c:spPr>
          <c:invertIfNegative val="0"/>
          <c:cat>
            <c:strRef>
              <c:f>Sheet1!$A$2:$A$6</c:f>
              <c:strCache>
                <c:ptCount val="3"/>
                <c:pt idx="0">
                  <c:v> </c:v>
                </c:pt>
                <c:pt idx="2">
                  <c:v> </c:v>
                </c:pt>
              </c:strCache>
            </c:strRef>
          </c:cat>
          <c:val>
            <c:numRef>
              <c:f>Sheet1!$C$2:$C$6</c:f>
              <c:numCache>
                <c:formatCode>General</c:formatCode>
                <c:ptCount val="5"/>
                <c:pt idx="0">
                  <c:v>0</c:v>
                </c:pt>
              </c:numCache>
            </c:numRef>
          </c:val>
          <c:extLst>
            <c:ext xmlns:c16="http://schemas.microsoft.com/office/drawing/2014/chart" uri="{C3380CC4-5D6E-409C-BE32-E72D297353CC}">
              <c16:uniqueId val="{00000001-A215-439C-9A14-445349F08FD6}"/>
            </c:ext>
          </c:extLst>
        </c:ser>
        <c:dLbls>
          <c:showLegendKey val="0"/>
          <c:showVal val="0"/>
          <c:showCatName val="0"/>
          <c:showSerName val="0"/>
          <c:showPercent val="0"/>
          <c:showBubbleSize val="0"/>
        </c:dLbls>
        <c:gapWidth val="150"/>
        <c:overlap val="100"/>
        <c:axId val="450295112"/>
        <c:axId val="450294784"/>
      </c:barChart>
      <c:catAx>
        <c:axId val="45029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294784"/>
        <c:crosses val="autoZero"/>
        <c:auto val="1"/>
        <c:lblAlgn val="ctr"/>
        <c:lblOffset val="100"/>
        <c:noMultiLvlLbl val="0"/>
      </c:catAx>
      <c:valAx>
        <c:axId val="45029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2951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46947977656637E-2"/>
          <c:y val="6.281733297301266E-2"/>
          <c:w val="0.95242271799358413"/>
          <c:h val="0.81604941623676353"/>
        </c:manualLayout>
      </c:layout>
      <c:barChart>
        <c:barDir val="col"/>
        <c:grouping val="stacked"/>
        <c:varyColors val="0"/>
        <c:ser>
          <c:idx val="0"/>
          <c:order val="0"/>
          <c:tx>
            <c:strRef>
              <c:f>Sheet1!$B$1</c:f>
              <c:strCache>
                <c:ptCount val="1"/>
                <c:pt idx="0">
                  <c:v>Energy Bid</c:v>
                </c:pt>
              </c:strCache>
            </c:strRef>
          </c:tx>
          <c:spPr>
            <a:noFill/>
            <a:ln>
              <a:noFill/>
            </a:ln>
            <a:effectLst/>
          </c:spPr>
          <c:invertIfNegative val="0"/>
          <c:cat>
            <c:strRef>
              <c:f>Sheet1!$A$2:$A$6</c:f>
              <c:strCache>
                <c:ptCount val="3"/>
                <c:pt idx="0">
                  <c:v> </c:v>
                </c:pt>
                <c:pt idx="2">
                  <c:v> </c:v>
                </c:pt>
              </c:strCache>
            </c:strRef>
          </c:cat>
          <c:val>
            <c:numRef>
              <c:f>Sheet1!$B$2:$B$6</c:f>
              <c:numCache>
                <c:formatCode>General</c:formatCode>
                <c:ptCount val="5"/>
                <c:pt idx="0">
                  <c:v>50</c:v>
                </c:pt>
                <c:pt idx="2">
                  <c:v>20</c:v>
                </c:pt>
                <c:pt idx="3">
                  <c:v>10</c:v>
                </c:pt>
                <c:pt idx="4">
                  <c:v>10</c:v>
                </c:pt>
              </c:numCache>
            </c:numRef>
          </c:val>
          <c:extLst>
            <c:ext xmlns:c16="http://schemas.microsoft.com/office/drawing/2014/chart" uri="{C3380CC4-5D6E-409C-BE32-E72D297353CC}">
              <c16:uniqueId val="{00000000-939F-47BF-94E6-E0EFA5E3FD89}"/>
            </c:ext>
          </c:extLst>
        </c:ser>
        <c:ser>
          <c:idx val="1"/>
          <c:order val="1"/>
          <c:tx>
            <c:strRef>
              <c:f>Sheet1!$C$1</c:f>
              <c:strCache>
                <c:ptCount val="1"/>
                <c:pt idx="0">
                  <c:v>GHG Bid</c:v>
                </c:pt>
              </c:strCache>
            </c:strRef>
          </c:tx>
          <c:spPr>
            <a:solidFill>
              <a:schemeClr val="accent2"/>
            </a:solidFill>
            <a:ln>
              <a:noFill/>
            </a:ln>
            <a:effectLst/>
          </c:spPr>
          <c:invertIfNegative val="0"/>
          <c:cat>
            <c:strRef>
              <c:f>Sheet1!$A$2:$A$6</c:f>
              <c:strCache>
                <c:ptCount val="3"/>
                <c:pt idx="0">
                  <c:v> </c:v>
                </c:pt>
                <c:pt idx="2">
                  <c:v> </c:v>
                </c:pt>
              </c:strCache>
            </c:strRef>
          </c:cat>
          <c:val>
            <c:numRef>
              <c:f>Sheet1!$C$2:$C$6</c:f>
              <c:numCache>
                <c:formatCode>General</c:formatCode>
                <c:ptCount val="5"/>
                <c:pt idx="0">
                  <c:v>0</c:v>
                </c:pt>
              </c:numCache>
            </c:numRef>
          </c:val>
          <c:extLst>
            <c:ext xmlns:c16="http://schemas.microsoft.com/office/drawing/2014/chart" uri="{C3380CC4-5D6E-409C-BE32-E72D297353CC}">
              <c16:uniqueId val="{00000001-939F-47BF-94E6-E0EFA5E3FD89}"/>
            </c:ext>
          </c:extLst>
        </c:ser>
        <c:dLbls>
          <c:showLegendKey val="0"/>
          <c:showVal val="0"/>
          <c:showCatName val="0"/>
          <c:showSerName val="0"/>
          <c:showPercent val="0"/>
          <c:showBubbleSize val="0"/>
        </c:dLbls>
        <c:gapWidth val="150"/>
        <c:overlap val="100"/>
        <c:axId val="450295112"/>
        <c:axId val="450294784"/>
      </c:barChart>
      <c:catAx>
        <c:axId val="45029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294784"/>
        <c:crosses val="autoZero"/>
        <c:auto val="1"/>
        <c:lblAlgn val="ctr"/>
        <c:lblOffset val="100"/>
        <c:noMultiLvlLbl val="0"/>
      </c:catAx>
      <c:valAx>
        <c:axId val="45029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2951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17A96-FDBF-4606-AFC0-1B04CE7EF605}" type="doc">
      <dgm:prSet loTypeId="urn:microsoft.com/office/officeart/2005/8/layout/arrow2" loCatId="process" qsTypeId="urn:microsoft.com/office/officeart/2005/8/quickstyle/simple1" qsCatId="simple" csTypeId="urn:microsoft.com/office/officeart/2005/8/colors/accent1_2" csCatId="accent1" phldr="1"/>
      <dgm:spPr/>
    </dgm:pt>
    <dgm:pt modelId="{75FAF1CF-4372-413F-8E8E-3048A5BBB531}">
      <dgm:prSet phldrT="[Text]" custT="1"/>
      <dgm:spPr/>
      <dgm:t>
        <a:bodyPr/>
        <a:lstStyle/>
        <a:p>
          <a:r>
            <a:rPr lang="en-US" sz="2000" b="1" dirty="0"/>
            <a:t>WEIM</a:t>
          </a:r>
        </a:p>
        <a:p>
          <a:r>
            <a:rPr lang="en-US" sz="1800" dirty="0"/>
            <a:t>Real-time market</a:t>
          </a:r>
        </a:p>
      </dgm:t>
    </dgm:pt>
    <dgm:pt modelId="{DE20FF47-19CA-45BB-9E43-B05810251622}" type="parTrans" cxnId="{B05F269B-E226-4E7A-A4DB-516620505D30}">
      <dgm:prSet/>
      <dgm:spPr/>
      <dgm:t>
        <a:bodyPr/>
        <a:lstStyle/>
        <a:p>
          <a:endParaRPr lang="en-US"/>
        </a:p>
      </dgm:t>
    </dgm:pt>
    <dgm:pt modelId="{F5BB17E2-A0D8-4494-973E-5830A7590B84}" type="sibTrans" cxnId="{B05F269B-E226-4E7A-A4DB-516620505D30}">
      <dgm:prSet/>
      <dgm:spPr/>
      <dgm:t>
        <a:bodyPr/>
        <a:lstStyle/>
        <a:p>
          <a:endParaRPr lang="en-US"/>
        </a:p>
      </dgm:t>
    </dgm:pt>
    <dgm:pt modelId="{CBFC44A6-FDE0-486A-87D5-6EFDB8376A3B}">
      <dgm:prSet phldrT="[Text]" custT="1"/>
      <dgm:spPr/>
      <dgm:t>
        <a:bodyPr/>
        <a:lstStyle/>
        <a:p>
          <a:r>
            <a:rPr lang="en-US" sz="2000" b="1" dirty="0"/>
            <a:t>EDAM</a:t>
          </a:r>
        </a:p>
        <a:p>
          <a:r>
            <a:rPr lang="en-US" sz="1800" dirty="0"/>
            <a:t>Day-ahead market</a:t>
          </a:r>
        </a:p>
      </dgm:t>
    </dgm:pt>
    <dgm:pt modelId="{3A9B696C-064C-4225-8ECF-16ADBC2FF97F}" type="parTrans" cxnId="{1F3B30E4-2BAB-43CE-B777-9C25E81AEEFA}">
      <dgm:prSet/>
      <dgm:spPr/>
      <dgm:t>
        <a:bodyPr/>
        <a:lstStyle/>
        <a:p>
          <a:endParaRPr lang="en-US"/>
        </a:p>
      </dgm:t>
    </dgm:pt>
    <dgm:pt modelId="{2BE1FCD1-EDB8-48F8-ADF3-B174ABADB381}" type="sibTrans" cxnId="{1F3B30E4-2BAB-43CE-B777-9C25E81AEEFA}">
      <dgm:prSet/>
      <dgm:spPr/>
      <dgm:t>
        <a:bodyPr/>
        <a:lstStyle/>
        <a:p>
          <a:endParaRPr lang="en-US"/>
        </a:p>
      </dgm:t>
    </dgm:pt>
    <dgm:pt modelId="{DB3FDFCF-B5E1-481C-BBC6-891920CE7EBE}">
      <dgm:prSet phldrT="[Text]" custT="1"/>
      <dgm:spPr/>
      <dgm:t>
        <a:bodyPr/>
        <a:lstStyle/>
        <a:p>
          <a:r>
            <a:rPr lang="en-US" sz="2000" b="1" dirty="0"/>
            <a:t>Pathways Step 1</a:t>
          </a:r>
        </a:p>
        <a:p>
          <a:r>
            <a:rPr lang="en-US" sz="1800" b="0" dirty="0"/>
            <a:t>Approved by FERC; pending trigger</a:t>
          </a:r>
        </a:p>
      </dgm:t>
    </dgm:pt>
    <dgm:pt modelId="{79317727-131B-4CAD-A382-5E54C732BD06}" type="parTrans" cxnId="{24B5B0DE-31E2-43E4-BF7B-11CC681D28A7}">
      <dgm:prSet/>
      <dgm:spPr/>
      <dgm:t>
        <a:bodyPr/>
        <a:lstStyle/>
        <a:p>
          <a:endParaRPr lang="en-US"/>
        </a:p>
      </dgm:t>
    </dgm:pt>
    <dgm:pt modelId="{90E1BDD5-B94F-4F96-99FF-2CAFD622A825}" type="sibTrans" cxnId="{24B5B0DE-31E2-43E4-BF7B-11CC681D28A7}">
      <dgm:prSet/>
      <dgm:spPr/>
      <dgm:t>
        <a:bodyPr/>
        <a:lstStyle/>
        <a:p>
          <a:endParaRPr lang="en-US"/>
        </a:p>
      </dgm:t>
    </dgm:pt>
    <dgm:pt modelId="{CADB4000-75AD-4BD0-A2D8-DAD3F4218C79}" type="pres">
      <dgm:prSet presAssocID="{09317A96-FDBF-4606-AFC0-1B04CE7EF605}" presName="arrowDiagram" presStyleCnt="0">
        <dgm:presLayoutVars>
          <dgm:chMax val="5"/>
          <dgm:dir/>
          <dgm:resizeHandles val="exact"/>
        </dgm:presLayoutVars>
      </dgm:prSet>
      <dgm:spPr/>
    </dgm:pt>
    <dgm:pt modelId="{3DBE9569-DDE5-4799-A214-650557E7C7B4}" type="pres">
      <dgm:prSet presAssocID="{09317A96-FDBF-4606-AFC0-1B04CE7EF605}" presName="arrow" presStyleLbl="bgShp" presStyleIdx="0" presStyleCnt="1" custScaleX="118421" custLinFactNeighborX="0"/>
      <dgm:spPr/>
    </dgm:pt>
    <dgm:pt modelId="{B5B186B5-03A8-4930-AE07-FEC0859157A8}" type="pres">
      <dgm:prSet presAssocID="{09317A96-FDBF-4606-AFC0-1B04CE7EF605}" presName="arrowDiagram3" presStyleCnt="0"/>
      <dgm:spPr/>
    </dgm:pt>
    <dgm:pt modelId="{0B2243EB-318F-4548-B44D-77DDC5212F37}" type="pres">
      <dgm:prSet presAssocID="{75FAF1CF-4372-413F-8E8E-3048A5BBB531}" presName="bullet3a" presStyleLbl="node1" presStyleIdx="0" presStyleCnt="3" custLinFactX="-100000" custLinFactNeighborX="-152294" custLinFactNeighborY="27775"/>
      <dgm:spPr>
        <a:solidFill>
          <a:schemeClr val="accent3"/>
        </a:solidFill>
      </dgm:spPr>
    </dgm:pt>
    <dgm:pt modelId="{4109A213-BA0F-4837-861B-2ABE77C1A506}" type="pres">
      <dgm:prSet presAssocID="{75FAF1CF-4372-413F-8E8E-3048A5BBB531}" presName="textBox3a" presStyleLbl="revTx" presStyleIdx="0" presStyleCnt="3" custScaleX="131175" custScaleY="72346" custLinFactNeighborX="-33262" custLinFactNeighborY="3871">
        <dgm:presLayoutVars>
          <dgm:bulletEnabled val="1"/>
        </dgm:presLayoutVars>
      </dgm:prSet>
      <dgm:spPr/>
    </dgm:pt>
    <dgm:pt modelId="{89F97FB7-C50C-4625-B1B8-9FD53B382E22}" type="pres">
      <dgm:prSet presAssocID="{CBFC44A6-FDE0-486A-87D5-6EFDB8376A3B}" presName="bullet3b" presStyleLbl="node1" presStyleIdx="1" presStyleCnt="3" custLinFactX="-100000" custLinFactNeighborX="-131261" custLinFactNeighborY="96153"/>
      <dgm:spPr/>
    </dgm:pt>
    <dgm:pt modelId="{C95881A7-603F-4A9B-8437-AE62C399D5C1}" type="pres">
      <dgm:prSet presAssocID="{CBFC44A6-FDE0-486A-87D5-6EFDB8376A3B}" presName="textBox3b" presStyleLbl="revTx" presStyleIdx="1" presStyleCnt="3" custScaleX="128293" custScaleY="30455" custLinFactNeighborX="-54640" custLinFactNeighborY="-8947">
        <dgm:presLayoutVars>
          <dgm:bulletEnabled val="1"/>
        </dgm:presLayoutVars>
      </dgm:prSet>
      <dgm:spPr/>
    </dgm:pt>
    <dgm:pt modelId="{6E7D7300-9E3F-4383-A55A-845AE15985AA}" type="pres">
      <dgm:prSet presAssocID="{DB3FDFCF-B5E1-481C-BBC6-891920CE7EBE}" presName="bullet3c" presStyleLbl="node1" presStyleIdx="2" presStyleCnt="3" custLinFactX="-63116" custLinFactNeighborX="-100000" custLinFactNeighborY="51903"/>
      <dgm:spPr>
        <a:solidFill>
          <a:schemeClr val="accent4"/>
        </a:solidFill>
      </dgm:spPr>
    </dgm:pt>
    <dgm:pt modelId="{AEFEA1D7-0F6F-49FF-933A-304BBBCA0780}" type="pres">
      <dgm:prSet presAssocID="{DB3FDFCF-B5E1-481C-BBC6-891920CE7EBE}" presName="textBox3c" presStyleLbl="revTx" presStyleIdx="2" presStyleCnt="3" custScaleX="135696" custScaleY="28812" custLinFactNeighborX="-55471" custLinFactNeighborY="-17123">
        <dgm:presLayoutVars>
          <dgm:bulletEnabled val="1"/>
        </dgm:presLayoutVars>
      </dgm:prSet>
      <dgm:spPr/>
    </dgm:pt>
  </dgm:ptLst>
  <dgm:cxnLst>
    <dgm:cxn modelId="{D20BB62C-3E6E-41CE-B75A-9EFD66986E96}" type="presOf" srcId="{09317A96-FDBF-4606-AFC0-1B04CE7EF605}" destId="{CADB4000-75AD-4BD0-A2D8-DAD3F4218C79}" srcOrd="0" destOrd="0" presId="urn:microsoft.com/office/officeart/2005/8/layout/arrow2"/>
    <dgm:cxn modelId="{B05F269B-E226-4E7A-A4DB-516620505D30}" srcId="{09317A96-FDBF-4606-AFC0-1B04CE7EF605}" destId="{75FAF1CF-4372-413F-8E8E-3048A5BBB531}" srcOrd="0" destOrd="0" parTransId="{DE20FF47-19CA-45BB-9E43-B05810251622}" sibTransId="{F5BB17E2-A0D8-4494-973E-5830A7590B84}"/>
    <dgm:cxn modelId="{7B8709B3-CE7A-456B-91C1-3DE06D42E2D4}" type="presOf" srcId="{CBFC44A6-FDE0-486A-87D5-6EFDB8376A3B}" destId="{C95881A7-603F-4A9B-8437-AE62C399D5C1}" srcOrd="0" destOrd="0" presId="urn:microsoft.com/office/officeart/2005/8/layout/arrow2"/>
    <dgm:cxn modelId="{EDA307BA-D6E2-4586-BB93-1636A09B58ED}" type="presOf" srcId="{DB3FDFCF-B5E1-481C-BBC6-891920CE7EBE}" destId="{AEFEA1D7-0F6F-49FF-933A-304BBBCA0780}" srcOrd="0" destOrd="0" presId="urn:microsoft.com/office/officeart/2005/8/layout/arrow2"/>
    <dgm:cxn modelId="{24B5B0DE-31E2-43E4-BF7B-11CC681D28A7}" srcId="{09317A96-FDBF-4606-AFC0-1B04CE7EF605}" destId="{DB3FDFCF-B5E1-481C-BBC6-891920CE7EBE}" srcOrd="2" destOrd="0" parTransId="{79317727-131B-4CAD-A382-5E54C732BD06}" sibTransId="{90E1BDD5-B94F-4F96-99FF-2CAFD622A825}"/>
    <dgm:cxn modelId="{1F3B30E4-2BAB-43CE-B777-9C25E81AEEFA}" srcId="{09317A96-FDBF-4606-AFC0-1B04CE7EF605}" destId="{CBFC44A6-FDE0-486A-87D5-6EFDB8376A3B}" srcOrd="1" destOrd="0" parTransId="{3A9B696C-064C-4225-8ECF-16ADBC2FF97F}" sibTransId="{2BE1FCD1-EDB8-48F8-ADF3-B174ABADB381}"/>
    <dgm:cxn modelId="{3436B8F1-6489-452D-8870-3365D8930A84}" type="presOf" srcId="{75FAF1CF-4372-413F-8E8E-3048A5BBB531}" destId="{4109A213-BA0F-4837-861B-2ABE77C1A506}" srcOrd="0" destOrd="0" presId="urn:microsoft.com/office/officeart/2005/8/layout/arrow2"/>
    <dgm:cxn modelId="{82FF2353-5FEA-49E0-BEF4-934997F51BB0}" type="presParOf" srcId="{CADB4000-75AD-4BD0-A2D8-DAD3F4218C79}" destId="{3DBE9569-DDE5-4799-A214-650557E7C7B4}" srcOrd="0" destOrd="0" presId="urn:microsoft.com/office/officeart/2005/8/layout/arrow2"/>
    <dgm:cxn modelId="{E4C9AEB7-C2EE-45EF-B052-9EDAF6BB268C}" type="presParOf" srcId="{CADB4000-75AD-4BD0-A2D8-DAD3F4218C79}" destId="{B5B186B5-03A8-4930-AE07-FEC0859157A8}" srcOrd="1" destOrd="0" presId="urn:microsoft.com/office/officeart/2005/8/layout/arrow2"/>
    <dgm:cxn modelId="{B39D031D-7239-44F9-BDD4-3E25F9181B6F}" type="presParOf" srcId="{B5B186B5-03A8-4930-AE07-FEC0859157A8}" destId="{0B2243EB-318F-4548-B44D-77DDC5212F37}" srcOrd="0" destOrd="0" presId="urn:microsoft.com/office/officeart/2005/8/layout/arrow2"/>
    <dgm:cxn modelId="{0C5F31DF-CA79-41A2-B657-5598737B7273}" type="presParOf" srcId="{B5B186B5-03A8-4930-AE07-FEC0859157A8}" destId="{4109A213-BA0F-4837-861B-2ABE77C1A506}" srcOrd="1" destOrd="0" presId="urn:microsoft.com/office/officeart/2005/8/layout/arrow2"/>
    <dgm:cxn modelId="{B0CE008A-A060-4BA6-9269-A4CFF9A92419}" type="presParOf" srcId="{B5B186B5-03A8-4930-AE07-FEC0859157A8}" destId="{89F97FB7-C50C-4625-B1B8-9FD53B382E22}" srcOrd="2" destOrd="0" presId="urn:microsoft.com/office/officeart/2005/8/layout/arrow2"/>
    <dgm:cxn modelId="{B3BA2A84-3174-4AA5-B379-49BB097C05E3}" type="presParOf" srcId="{B5B186B5-03A8-4930-AE07-FEC0859157A8}" destId="{C95881A7-603F-4A9B-8437-AE62C399D5C1}" srcOrd="3" destOrd="0" presId="urn:microsoft.com/office/officeart/2005/8/layout/arrow2"/>
    <dgm:cxn modelId="{3302F66D-4808-4367-82BD-589153774A6A}" type="presParOf" srcId="{B5B186B5-03A8-4930-AE07-FEC0859157A8}" destId="{6E7D7300-9E3F-4383-A55A-845AE15985AA}" srcOrd="4" destOrd="0" presId="urn:microsoft.com/office/officeart/2005/8/layout/arrow2"/>
    <dgm:cxn modelId="{7FAFFA95-137E-458F-83BE-442241A33798}" type="presParOf" srcId="{B5B186B5-03A8-4930-AE07-FEC0859157A8}" destId="{AEFEA1D7-0F6F-49FF-933A-304BBBCA078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E9569-DDE5-4799-A214-650557E7C7B4}">
      <dsp:nvSpPr>
        <dsp:cNvPr id="0" name=""/>
        <dsp:cNvSpPr/>
      </dsp:nvSpPr>
      <dsp:spPr>
        <a:xfrm>
          <a:off x="1198648" y="0"/>
          <a:ext cx="8575503" cy="4525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243EB-318F-4548-B44D-77DDC5212F37}">
      <dsp:nvSpPr>
        <dsp:cNvPr id="0" name=""/>
        <dsp:cNvSpPr/>
      </dsp:nvSpPr>
      <dsp:spPr>
        <a:xfrm>
          <a:off x="2310286" y="3176113"/>
          <a:ext cx="188280" cy="18828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9A213-BA0F-4837-861B-2ABE77C1A506}">
      <dsp:nvSpPr>
        <dsp:cNvPr id="0" name=""/>
        <dsp:cNvSpPr/>
      </dsp:nvSpPr>
      <dsp:spPr>
        <a:xfrm>
          <a:off x="2055218" y="3449449"/>
          <a:ext cx="2213287" cy="94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WEIM</a:t>
          </a:r>
        </a:p>
        <a:p>
          <a:pPr marL="0" lvl="0" indent="0" algn="l" defTabSz="889000">
            <a:lnSpc>
              <a:spcPct val="90000"/>
            </a:lnSpc>
            <a:spcBef>
              <a:spcPct val="0"/>
            </a:spcBef>
            <a:spcAft>
              <a:spcPct val="35000"/>
            </a:spcAft>
            <a:buNone/>
          </a:pPr>
          <a:r>
            <a:rPr lang="en-US" sz="1800" kern="1200" dirty="0"/>
            <a:t>Real-time market</a:t>
          </a:r>
        </a:p>
      </dsp:txBody>
      <dsp:txXfrm>
        <a:off x="2055218" y="3449449"/>
        <a:ext cx="2213287" cy="946287"/>
      </dsp:txXfrm>
    </dsp:sp>
    <dsp:sp modelId="{89F97FB7-C50C-4625-B1B8-9FD53B382E22}">
      <dsp:nvSpPr>
        <dsp:cNvPr id="0" name=""/>
        <dsp:cNvSpPr/>
      </dsp:nvSpPr>
      <dsp:spPr>
        <a:xfrm>
          <a:off x="3660136" y="2220921"/>
          <a:ext cx="340352" cy="340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881A7-603F-4A9B-8437-AE62C399D5C1}">
      <dsp:nvSpPr>
        <dsp:cNvPr id="0" name=""/>
        <dsp:cNvSpPr/>
      </dsp:nvSpPr>
      <dsp:spPr>
        <a:xfrm>
          <a:off x="3421926" y="2699694"/>
          <a:ext cx="2229693" cy="74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EDAM</a:t>
          </a:r>
        </a:p>
        <a:p>
          <a:pPr marL="0" lvl="0" indent="0" algn="l" defTabSz="889000">
            <a:lnSpc>
              <a:spcPct val="90000"/>
            </a:lnSpc>
            <a:spcBef>
              <a:spcPct val="0"/>
            </a:spcBef>
            <a:spcAft>
              <a:spcPct val="35000"/>
            </a:spcAft>
            <a:buNone/>
          </a:pPr>
          <a:r>
            <a:rPr lang="en-US" sz="1800" kern="1200" dirty="0"/>
            <a:t>Day-ahead market</a:t>
          </a:r>
        </a:p>
      </dsp:txBody>
      <dsp:txXfrm>
        <a:off x="3421926" y="2699694"/>
        <a:ext cx="2229693" cy="749839"/>
      </dsp:txXfrm>
    </dsp:sp>
    <dsp:sp modelId="{6E7D7300-9E3F-4383-A55A-845AE15985AA}">
      <dsp:nvSpPr>
        <dsp:cNvPr id="0" name=""/>
        <dsp:cNvSpPr/>
      </dsp:nvSpPr>
      <dsp:spPr>
        <a:xfrm>
          <a:off x="5678116" y="1389375"/>
          <a:ext cx="470700" cy="47070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EA1D7-0F6F-49FF-933A-304BBBCA0780}">
      <dsp:nvSpPr>
        <dsp:cNvPr id="0" name=""/>
        <dsp:cNvSpPr/>
      </dsp:nvSpPr>
      <dsp:spPr>
        <a:xfrm>
          <a:off x="5406992" y="1961431"/>
          <a:ext cx="2358354" cy="9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Pathways Step 1</a:t>
          </a:r>
        </a:p>
        <a:p>
          <a:pPr marL="0" lvl="0" indent="0" algn="l" defTabSz="889000">
            <a:lnSpc>
              <a:spcPct val="90000"/>
            </a:lnSpc>
            <a:spcBef>
              <a:spcPct val="0"/>
            </a:spcBef>
            <a:spcAft>
              <a:spcPct val="35000"/>
            </a:spcAft>
            <a:buNone/>
          </a:pPr>
          <a:r>
            <a:rPr lang="en-US" sz="1800" b="0" kern="1200" dirty="0"/>
            <a:t>Approved by FERC; pending trigger</a:t>
          </a:r>
        </a:p>
      </dsp:txBody>
      <dsp:txXfrm>
        <a:off x="5406992" y="1961431"/>
        <a:ext cx="2358354" cy="90629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50DB6BB2-093B-41D3-80AB-C56384B590B4}" type="datetimeFigureOut">
              <a:rPr lang="en-US"/>
              <a:pPr>
                <a:defRPr/>
              </a:pPr>
              <a:t>6/13/2025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31CFDFF-4183-4ACD-A50D-82202B02C120}" type="slidenum">
              <a:rPr lang="en-US" altLang="en-US"/>
              <a:pPr/>
              <a:t>‹#›</a:t>
            </a:fld>
            <a:endParaRPr lang="en-US" altLang="en-US"/>
          </a:p>
        </p:txBody>
      </p:sp>
    </p:spTree>
    <p:extLst>
      <p:ext uri="{BB962C8B-B14F-4D97-AF65-F5344CB8AC3E}">
        <p14:creationId xmlns:p14="http://schemas.microsoft.com/office/powerpoint/2010/main" val="88922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449105C9-BB34-48FE-BAF9-3AE514611FC0}" type="datetimeFigureOut">
              <a:rPr lang="en-US"/>
              <a:pPr>
                <a:defRPr/>
              </a:pPr>
              <a:t>6/13/2025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BBA16C7-CDC5-4224-A290-4C3986DA1597}" type="slidenum">
              <a:rPr lang="en-US" altLang="en-US"/>
              <a:pPr/>
              <a:t>‹#›</a:t>
            </a:fld>
            <a:endParaRPr lang="en-US" altLang="en-US"/>
          </a:p>
        </p:txBody>
      </p:sp>
    </p:spTree>
    <p:extLst>
      <p:ext uri="{BB962C8B-B14F-4D97-AF65-F5344CB8AC3E}">
        <p14:creationId xmlns:p14="http://schemas.microsoft.com/office/powerpoint/2010/main" val="23785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662" indent="-296408">
              <a:defRPr>
                <a:solidFill>
                  <a:schemeClr val="tx1"/>
                </a:solidFill>
                <a:latin typeface="Arial" panose="020B0604020202020204" pitchFamily="34" charset="0"/>
                <a:cs typeface="Arial" panose="020B0604020202020204" pitchFamily="34" charset="0"/>
              </a:defRPr>
            </a:lvl2pPr>
            <a:lvl3pPr marL="1185634" indent="-237127">
              <a:defRPr>
                <a:solidFill>
                  <a:schemeClr val="tx1"/>
                </a:solidFill>
                <a:latin typeface="Arial" panose="020B0604020202020204" pitchFamily="34" charset="0"/>
                <a:cs typeface="Arial" panose="020B0604020202020204" pitchFamily="34" charset="0"/>
              </a:defRPr>
            </a:lvl3pPr>
            <a:lvl4pPr marL="1659887" indent="-237127">
              <a:defRPr>
                <a:solidFill>
                  <a:schemeClr val="tx1"/>
                </a:solidFill>
                <a:latin typeface="Arial" panose="020B0604020202020204" pitchFamily="34" charset="0"/>
                <a:cs typeface="Arial" panose="020B0604020202020204" pitchFamily="34" charset="0"/>
              </a:defRPr>
            </a:lvl4pPr>
            <a:lvl5pPr marL="2134141" indent="-237127">
              <a:defRPr>
                <a:solidFill>
                  <a:schemeClr val="tx1"/>
                </a:solidFill>
                <a:latin typeface="Arial" panose="020B060402020202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6CDD16-0CFC-4B54-94BE-ECD40E63D721}"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25248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12</a:t>
            </a:fld>
            <a:endParaRPr lang="en-US" altLang="en-US"/>
          </a:p>
        </p:txBody>
      </p:sp>
    </p:spTree>
    <p:extLst>
      <p:ext uri="{BB962C8B-B14F-4D97-AF65-F5344CB8AC3E}">
        <p14:creationId xmlns:p14="http://schemas.microsoft.com/office/powerpoint/2010/main" val="354828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13</a:t>
            </a:fld>
            <a:endParaRPr lang="en-US" altLang="en-US"/>
          </a:p>
        </p:txBody>
      </p:sp>
    </p:spTree>
    <p:extLst>
      <p:ext uri="{BB962C8B-B14F-4D97-AF65-F5344CB8AC3E}">
        <p14:creationId xmlns:p14="http://schemas.microsoft.com/office/powerpoint/2010/main" val="361796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14</a:t>
            </a:fld>
            <a:endParaRPr lang="en-US" altLang="en-US"/>
          </a:p>
        </p:txBody>
      </p:sp>
    </p:spTree>
    <p:extLst>
      <p:ext uri="{BB962C8B-B14F-4D97-AF65-F5344CB8AC3E}">
        <p14:creationId xmlns:p14="http://schemas.microsoft.com/office/powerpoint/2010/main" val="107106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15</a:t>
            </a:fld>
            <a:endParaRPr lang="en-US" altLang="en-US"/>
          </a:p>
        </p:txBody>
      </p:sp>
    </p:spTree>
    <p:extLst>
      <p:ext uri="{BB962C8B-B14F-4D97-AF65-F5344CB8AC3E}">
        <p14:creationId xmlns:p14="http://schemas.microsoft.com/office/powerpoint/2010/main" val="390655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16</a:t>
            </a:fld>
            <a:endParaRPr lang="en-US" altLang="en-US"/>
          </a:p>
        </p:txBody>
      </p:sp>
    </p:spTree>
    <p:extLst>
      <p:ext uri="{BB962C8B-B14F-4D97-AF65-F5344CB8AC3E}">
        <p14:creationId xmlns:p14="http://schemas.microsoft.com/office/powerpoint/2010/main" val="367117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17</a:t>
            </a:fld>
            <a:endParaRPr lang="en-US" altLang="en-US"/>
          </a:p>
        </p:txBody>
      </p:sp>
    </p:spTree>
    <p:extLst>
      <p:ext uri="{BB962C8B-B14F-4D97-AF65-F5344CB8AC3E}">
        <p14:creationId xmlns:p14="http://schemas.microsoft.com/office/powerpoint/2010/main" val="227719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18</a:t>
            </a:fld>
            <a:endParaRPr lang="en-US" altLang="en-US"/>
          </a:p>
        </p:txBody>
      </p:sp>
    </p:spTree>
    <p:extLst>
      <p:ext uri="{BB962C8B-B14F-4D97-AF65-F5344CB8AC3E}">
        <p14:creationId xmlns:p14="http://schemas.microsoft.com/office/powerpoint/2010/main" val="98586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Highlight</a:t>
            </a:r>
            <a:r>
              <a:rPr lang="en-US" baseline="0" dirty="0"/>
              <a:t> RSE compatible with multiple RA programs, not required to participate in WRAP.</a:t>
            </a:r>
          </a:p>
          <a:p>
            <a:pPr marL="0" indent="0">
              <a:buFontTx/>
              <a:buNone/>
            </a:pPr>
            <a:r>
              <a:rPr lang="en-US" baseline="0" dirty="0"/>
              <a:t>Highlight that prudent utilities today, even absent market, take similar measures and steps to ensure they have sufficient supply secured and available to meet their next day demand and associated requirements.  </a:t>
            </a:r>
          </a:p>
          <a:p>
            <a:pPr marL="0" indent="0">
              <a:buFontTx/>
              <a:buNone/>
            </a:pPr>
            <a:endParaRPr lang="en-US" baseline="0" dirty="0"/>
          </a:p>
          <a:p>
            <a:pPr marL="0" indent="0">
              <a:buFontTx/>
              <a:buNone/>
            </a:pPr>
            <a:r>
              <a:rPr lang="en-US" baseline="0" dirty="0"/>
              <a:t>RSE failure consequences:</a:t>
            </a:r>
          </a:p>
          <a:p>
            <a:pPr marL="171450" indent="-171450">
              <a:buFont typeface="Arial" panose="020B0604020202020204" pitchFamily="34" charset="0"/>
              <a:buChar char="•"/>
            </a:pPr>
            <a:r>
              <a:rPr lang="en-US" baseline="0" dirty="0"/>
              <a:t>3 Tiers:</a:t>
            </a:r>
          </a:p>
          <a:p>
            <a:pPr marL="628650" lvl="1" indent="-171450">
              <a:buFont typeface="Arial" panose="020B0604020202020204" pitchFamily="34" charset="0"/>
              <a:buChar char="•"/>
            </a:pPr>
            <a:r>
              <a:rPr lang="en-US" baseline="0" dirty="0"/>
              <a:t>Tier 1: De </a:t>
            </a:r>
            <a:r>
              <a:rPr lang="en-US" baseline="0" dirty="0" err="1"/>
              <a:t>minimis</a:t>
            </a:r>
            <a:r>
              <a:rPr lang="en-US" baseline="0" dirty="0"/>
              <a:t> failure (not subject to surcharges)</a:t>
            </a:r>
          </a:p>
          <a:p>
            <a:pPr marL="628650" lvl="1" indent="-171450">
              <a:buFont typeface="Arial" panose="020B0604020202020204" pitchFamily="34" charset="0"/>
              <a:buChar char="•"/>
            </a:pPr>
            <a:r>
              <a:rPr lang="en-US" baseline="0" dirty="0"/>
              <a:t>Tier 2: Failure less than 50% of the IR obligation</a:t>
            </a:r>
          </a:p>
          <a:p>
            <a:pPr marL="628650" lvl="1" indent="-171450">
              <a:buFont typeface="Arial" panose="020B0604020202020204" pitchFamily="34" charset="0"/>
              <a:buChar char="•"/>
            </a:pPr>
            <a:r>
              <a:rPr lang="en-US" baseline="0" dirty="0"/>
              <a:t>Tier 3: Failure more than 50% of IR obligation</a:t>
            </a:r>
          </a:p>
          <a:p>
            <a:pPr marL="171450" lvl="0" indent="-171450">
              <a:buFont typeface="Arial" panose="020B0604020202020204" pitchFamily="34" charset="0"/>
              <a:buChar char="•"/>
            </a:pPr>
            <a:r>
              <a:rPr lang="en-US" baseline="0" dirty="0"/>
              <a:t>Surcharge based on 16-hour on-peak block of energy product in the bilateral markets (higher of the Mid-C or Palo Verde day ahead hub price).  This was seen as a high incentive to make the necessary coordination and/or procurement to come into DA sufficient.  </a:t>
            </a:r>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21</a:t>
            </a:fld>
            <a:endParaRPr lang="en-US" altLang="en-US"/>
          </a:p>
        </p:txBody>
      </p:sp>
    </p:spTree>
    <p:extLst>
      <p:ext uri="{BB962C8B-B14F-4D97-AF65-F5344CB8AC3E}">
        <p14:creationId xmlns:p14="http://schemas.microsoft.com/office/powerpoint/2010/main" val="399390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entities indicating various forms of public intent to participate in EDAM + CAISO.</a:t>
            </a:r>
          </a:p>
          <a:p>
            <a:r>
              <a:rPr lang="en-US" baseline="0" dirty="0"/>
              <a:t>Putting it into context: WEIM represents nearly 80% of WECC load, and now nearly 50% of load will also be in EDAM.</a:t>
            </a:r>
          </a:p>
          <a:p>
            <a:r>
              <a:rPr lang="en-US" baseline="0" dirty="0"/>
              <a:t>Broad footprint across the west, with significant interconnectivity to support robust energy transfers deriving economic and reliability benefits.</a:t>
            </a:r>
          </a:p>
          <a:p>
            <a:r>
              <a:rPr lang="en-US" baseline="0" dirty="0"/>
              <a:t>Ability to leverage load and resource diversity across the forming footprint.</a:t>
            </a:r>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22</a:t>
            </a:fld>
            <a:endParaRPr lang="en-US" altLang="en-US"/>
          </a:p>
        </p:txBody>
      </p:sp>
    </p:spTree>
    <p:extLst>
      <p:ext uri="{BB962C8B-B14F-4D97-AF65-F5344CB8AC3E}">
        <p14:creationId xmlns:p14="http://schemas.microsoft.com/office/powerpoint/2010/main" val="331376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23</a:t>
            </a:fld>
            <a:endParaRPr lang="en-US" altLang="en-US"/>
          </a:p>
        </p:txBody>
      </p:sp>
    </p:spTree>
    <p:extLst>
      <p:ext uri="{BB962C8B-B14F-4D97-AF65-F5344CB8AC3E}">
        <p14:creationId xmlns:p14="http://schemas.microsoft.com/office/powerpoint/2010/main" val="217437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600" dirty="0"/>
              <a:t>Since its launch in 2014, WEIM has expanded to include 22 balancing authorities outside of the ISO across 11 western states.</a:t>
            </a:r>
            <a:endParaRPr lang="en-US" sz="2000" dirty="0">
              <a:solidFill>
                <a:schemeClr val="bg1"/>
              </a:solidFill>
            </a:endParaRP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WEIM is a real-time market enabling real-time balancing of supply and demand leveraging the diverse resources in the region. </a:t>
            </a:r>
          </a:p>
          <a:p>
            <a:endParaRPr lang="en-US" sz="1600" dirty="0"/>
          </a:p>
          <a:p>
            <a:r>
              <a:rPr lang="en-US" sz="1600" dirty="0"/>
              <a:t>An</a:t>
            </a:r>
            <a:r>
              <a:rPr lang="en-US" sz="1600" baseline="0" dirty="0"/>
              <a:t> </a:t>
            </a:r>
            <a:r>
              <a:rPr lang="en-US" sz="1600" dirty="0"/>
              <a:t>energy-only market, and participants determine how transmission and generation resources engage in the market. </a:t>
            </a:r>
          </a:p>
          <a:p>
            <a:endParaRPr lang="en-US" sz="1600" dirty="0"/>
          </a:p>
          <a:p>
            <a:r>
              <a:rPr lang="en-US" sz="1600" dirty="0"/>
              <a:t>The market platform allows participants the flexibility of controlling their assets and maintaining their own compliance responsibilities for managing their system as required by North American Electric Reliability Corporation and Western Electricity Coordinating Council) standards, </a:t>
            </a:r>
          </a:p>
          <a:p>
            <a:endParaRPr lang="en-US" sz="1600" dirty="0"/>
          </a:p>
          <a:p>
            <a:r>
              <a:rPr lang="en-US" sz="1600" dirty="0"/>
              <a:t>WEIM enables entities to gain access to a large pool of diverse resources across multiple western states and extending to the border with Canada and Mexico. </a:t>
            </a:r>
            <a:endParaRPr lang="en-US" sz="1600" baseline="0" dirty="0"/>
          </a:p>
          <a:p>
            <a:endParaRPr lang="en-US" sz="1600" dirty="0"/>
          </a:p>
          <a:p>
            <a:r>
              <a:rPr lang="en-US" sz="1600" dirty="0"/>
              <a:t>The WEIM allows energy transfers across balancing areas, providing access to least-cost electricity in the broader western region. This increased coordination between areas is particularly helpful during weather events that impact one part of the Western Interconnection but not another. </a:t>
            </a:r>
          </a:p>
          <a:p>
            <a:endParaRPr lang="en-US" sz="1600" dirty="0"/>
          </a:p>
          <a:p>
            <a:r>
              <a:rPr lang="en-US" sz="1600" dirty="0"/>
              <a:t>In these cases, participants are able to sell their excess electricity generation to areas in need— </a:t>
            </a:r>
          </a:p>
          <a:p>
            <a:pPr marL="171450" indent="-171450">
              <a:buFontTx/>
              <a:buChar char="-"/>
            </a:pPr>
            <a:r>
              <a:rPr lang="en-US" sz="1600" dirty="0"/>
              <a:t>creating economic benefits for the seller and operational and reliability benefits for the buyer. </a:t>
            </a:r>
          </a:p>
          <a:p>
            <a:pPr marL="171450" indent="-171450">
              <a:buFontTx/>
              <a:buChar char="-"/>
            </a:pPr>
            <a:r>
              <a:rPr lang="en-US" sz="1600" dirty="0"/>
              <a:t>When a region is under stress conditions in real time, the increased coordination through the WEIM provides additional benefits as the market optimally schedules transfers. </a:t>
            </a:r>
          </a:p>
          <a:p>
            <a:pPr marL="171450" indent="-171450">
              <a:buFontTx/>
              <a:buChar char="-"/>
            </a:pPr>
            <a:r>
              <a:rPr lang="en-US" sz="1600" dirty="0"/>
              <a:t>Given the diversity benefit of the WEIM, these transfers can reduce the probability of an area calling for emergency assistance as the market has automatically resolved the stressed condition for operators</a:t>
            </a:r>
          </a:p>
          <a:p>
            <a:endParaRPr lang="en-US" sz="1600" baseline="0" dirty="0"/>
          </a:p>
          <a:p>
            <a:r>
              <a:rPr lang="en-US" sz="1600" baseline="0" dirty="0"/>
              <a:t>Plan their systems independently and arrange their day-ahead schedules independently.</a:t>
            </a:r>
          </a:p>
          <a:p>
            <a:endParaRPr lang="en-US" sz="1600" baseline="0" dirty="0"/>
          </a:p>
          <a:p>
            <a:r>
              <a:rPr lang="en-US" sz="1600" baseline="0" dirty="0"/>
              <a:t>Provide base schedules for their planned operations and can submit self-schedules or bid those</a:t>
            </a:r>
            <a:r>
              <a:rPr lang="en-US" sz="1600" dirty="0"/>
              <a:t> resources economically </a:t>
            </a:r>
            <a:r>
              <a:rPr lang="en-US" sz="1600" baseline="0" dirty="0"/>
              <a:t>into the market</a:t>
            </a:r>
          </a:p>
          <a:p>
            <a:endParaRPr lang="en-US" sz="1600" baseline="0" dirty="0"/>
          </a:p>
          <a:p>
            <a:r>
              <a:rPr lang="en-US" sz="1600" dirty="0"/>
              <a:t>Participating Entities have  go through an hourly resource sufficiency evaluation (RSE), which is a process that assesses whether each balancing area has enough generation capacity and ramping flexibility to meet its internal demand without relying on transfers from other areas. </a:t>
            </a:r>
          </a:p>
          <a:p>
            <a:endParaRPr lang="en-US" sz="1600" dirty="0"/>
          </a:p>
          <a:p>
            <a:r>
              <a:rPr lang="en-US" sz="1600" dirty="0"/>
              <a:t>It's a crucial step in ensuring the reliability and stability of the power grid within WEIM</a:t>
            </a:r>
            <a:endParaRPr lang="en-US" sz="1600" baseline="0" dirty="0"/>
          </a:p>
          <a:p>
            <a:endParaRPr lang="en-US" sz="1600" baseline="0" dirty="0"/>
          </a:p>
          <a:p>
            <a:r>
              <a:rPr lang="en-US" sz="1600" baseline="0" dirty="0"/>
              <a:t>If they pass a series of sufficiency tests that evaluates each participating area has enough resources to meet their load and uncertainty that hour</a:t>
            </a:r>
          </a:p>
          <a:p>
            <a:endParaRPr lang="en-US" sz="1600" baseline="0" dirty="0"/>
          </a:p>
          <a:p>
            <a:r>
              <a:rPr lang="en-US" sz="1600" baseline="0" dirty="0"/>
              <a:t>If fail tests, Entities cannot access more transfers from other areas than they were able to access before they failed.  </a:t>
            </a:r>
          </a:p>
          <a:p>
            <a:endParaRPr lang="en-US" sz="1600" baseline="0" dirty="0"/>
          </a:p>
          <a:p>
            <a:r>
              <a:rPr lang="en-US" sz="1600" b="0" i="0" kern="1200" dirty="0">
                <a:solidFill>
                  <a:schemeClr val="tx1"/>
                </a:solidFill>
                <a:effectLst/>
                <a:latin typeface="+mn-lt"/>
                <a:ea typeface="+mn-ea"/>
                <a:cs typeface="+mn-cs"/>
              </a:rPr>
              <a:t>Entities can also Assistance Energy Transfers (AET) – a mechanism that allows participating balancing areas to receive energy from other areas when they are facing resource sufficiency challenges. </a:t>
            </a:r>
            <a:r>
              <a:rPr lang="en-US" sz="1600" dirty="0"/>
              <a:t> </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Since 2023 the program has been used frequently by 10 different balancing areas.</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AETs enable surplus energy transfers when a WEIM BAA fails the resource sufficiency evaluation (RSE), a test meant to ensure each BAA has sufficient reserves. BAAs opting </a:t>
            </a:r>
          </a:p>
          <a:p>
            <a:r>
              <a:rPr lang="en-US" sz="1600" b="0" i="0" kern="1200" dirty="0">
                <a:solidFill>
                  <a:schemeClr val="tx1"/>
                </a:solidFill>
                <a:effectLst/>
                <a:latin typeface="+mn-lt"/>
                <a:ea typeface="+mn-ea"/>
                <a:cs typeface="+mn-cs"/>
              </a:rPr>
              <a:t>into the program are subject to a surcharge for transfers.</a:t>
            </a:r>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4</a:t>
            </a:fld>
            <a:endParaRPr lang="en-US" altLang="en-US"/>
          </a:p>
        </p:txBody>
      </p:sp>
    </p:spTree>
    <p:extLst>
      <p:ext uri="{BB962C8B-B14F-4D97-AF65-F5344CB8AC3E}">
        <p14:creationId xmlns:p14="http://schemas.microsoft.com/office/powerpoint/2010/main" val="69122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24</a:t>
            </a:fld>
            <a:endParaRPr lang="en-US" altLang="en-US"/>
          </a:p>
        </p:txBody>
      </p:sp>
    </p:spTree>
    <p:extLst>
      <p:ext uri="{BB962C8B-B14F-4D97-AF65-F5344CB8AC3E}">
        <p14:creationId xmlns:p14="http://schemas.microsoft.com/office/powerpoint/2010/main" val="285185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Speak</a:t>
            </a:r>
            <a:r>
              <a:rPr lang="en-US"/>
              <a:t> </a:t>
            </a:r>
            <a:r>
              <a:rPr lang="en-US" dirty="0"/>
              <a:t>to the live nature of the governance opportunities.</a:t>
            </a:r>
          </a:p>
          <a:p>
            <a:pPr marL="171450" indent="-171450">
              <a:buFontTx/>
              <a:buChar char="-"/>
            </a:pPr>
            <a:r>
              <a:rPr lang="en-US"/>
              <a:t>Represents </a:t>
            </a:r>
            <a:r>
              <a:rPr lang="en-US" dirty="0"/>
              <a:t>the footprint.</a:t>
            </a:r>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30</a:t>
            </a:fld>
            <a:endParaRPr lang="en-US" altLang="en-US"/>
          </a:p>
        </p:txBody>
      </p:sp>
    </p:spTree>
    <p:extLst>
      <p:ext uri="{BB962C8B-B14F-4D97-AF65-F5344CB8AC3E}">
        <p14:creationId xmlns:p14="http://schemas.microsoft.com/office/powerpoint/2010/main" val="368852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31</a:t>
            </a:fld>
            <a:endParaRPr lang="en-US" altLang="en-US" dirty="0"/>
          </a:p>
        </p:txBody>
      </p:sp>
    </p:spTree>
    <p:extLst>
      <p:ext uri="{BB962C8B-B14F-4D97-AF65-F5344CB8AC3E}">
        <p14:creationId xmlns:p14="http://schemas.microsoft.com/office/powerpoint/2010/main" val="208225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fontAlgn="base"/>
            <a:r>
              <a:rPr lang="en-US" sz="1200" b="0" i="0" kern="1200" dirty="0">
                <a:solidFill>
                  <a:schemeClr val="tx1"/>
                </a:solidFill>
                <a:effectLst/>
                <a:latin typeface="+mn-lt"/>
                <a:ea typeface="+mn-ea"/>
                <a:cs typeface="+mn-cs"/>
              </a:rPr>
              <a:t>There are economic/financial, environment, organization, and operations benefits from the WEIM.</a:t>
            </a:r>
          </a:p>
          <a:p>
            <a:pPr fontAlgn="base"/>
            <a:r>
              <a:rPr lang="en-US" dirty="0"/>
              <a:t>Econ/</a:t>
            </a:r>
            <a:r>
              <a:rPr lang="en-US" sz="1200" b="0" i="0" kern="1200" dirty="0">
                <a:solidFill>
                  <a:schemeClr val="tx1"/>
                </a:solidFill>
                <a:effectLst/>
                <a:latin typeface="+mn-lt"/>
                <a:ea typeface="+mn-ea"/>
                <a:cs typeface="+mn-cs"/>
              </a:rPr>
              <a:t>Financial benefits – </a:t>
            </a:r>
          </a:p>
          <a:p>
            <a:pPr marL="171450" indent="-171450" fontAlgn="base">
              <a:buFontTx/>
              <a:buChar char="-"/>
            </a:pPr>
            <a:r>
              <a:rPr lang="en-US" sz="1200" b="0" i="0" kern="1200" dirty="0">
                <a:solidFill>
                  <a:schemeClr val="tx1"/>
                </a:solidFill>
                <a:effectLst/>
                <a:latin typeface="+mn-lt"/>
                <a:ea typeface="+mn-ea"/>
                <a:cs typeface="+mn-cs"/>
              </a:rPr>
              <a:t>driven by optimization of the current-day commitment and dispatch plans, avoided fuel cost savings, and sale of excess generation. </a:t>
            </a:r>
          </a:p>
          <a:p>
            <a:pPr marL="171450" indent="-171450" fontAlgn="base">
              <a:buFontTx/>
              <a:buChar char="-"/>
            </a:pPr>
            <a:r>
              <a:rPr lang="en-US" sz="1200" b="0" i="0" kern="1200" dirty="0">
                <a:solidFill>
                  <a:schemeClr val="tx1"/>
                </a:solidFill>
                <a:effectLst/>
                <a:latin typeface="+mn-lt"/>
                <a:ea typeface="+mn-ea"/>
                <a:cs typeface="+mn-cs"/>
              </a:rPr>
              <a:t>In the WEIM, there are many hours of the year (typically during spring) where negative prices in the market result in participants being paid to take energy.  </a:t>
            </a:r>
            <a:endParaRPr lang="en-US" dirty="0"/>
          </a:p>
          <a:p>
            <a:pPr marL="171450" indent="-171450" fontAlgn="base">
              <a:buFontTx/>
              <a:buChar char="-"/>
            </a:pPr>
            <a:r>
              <a:rPr lang="en-US" sz="1200" b="0" i="0" kern="1200" dirty="0">
                <a:solidFill>
                  <a:schemeClr val="tx1"/>
                </a:solidFill>
                <a:effectLst/>
                <a:latin typeface="+mn-lt"/>
                <a:ea typeface="+mn-ea"/>
                <a:cs typeface="+mn-cs"/>
              </a:rPr>
              <a:t>Areas with high</a:t>
            </a:r>
            <a:r>
              <a:rPr lang="en-US" sz="1200" b="0" i="0" kern="1200" baseline="0" dirty="0">
                <a:solidFill>
                  <a:schemeClr val="tx1"/>
                </a:solidFill>
                <a:effectLst/>
                <a:latin typeface="+mn-lt"/>
                <a:ea typeface="+mn-ea"/>
                <a:cs typeface="+mn-cs"/>
              </a:rPr>
              <a:t> solar penetration can sell their excess energy and allow the greater region to “store” that energy and enable sales at other parts of the day from other sources</a:t>
            </a:r>
          </a:p>
          <a:p>
            <a:pPr fontAlgn="base"/>
            <a:r>
              <a:rPr lang="en-US" sz="1200" b="0" i="0" kern="1200" dirty="0">
                <a:solidFill>
                  <a:schemeClr val="tx1"/>
                </a:solidFill>
                <a:effectLst/>
                <a:latin typeface="+mn-lt"/>
                <a:ea typeface="+mn-ea"/>
                <a:cs typeface="+mn-cs"/>
              </a:rPr>
              <a:t>Environmental benefits – This regional benefit is from higher use of renewables that are not curtailed and displace gas and coal generation,</a:t>
            </a:r>
            <a:r>
              <a:rPr lang="en-US" sz="1200" b="0" i="0" kern="1200" baseline="0" dirty="0">
                <a:solidFill>
                  <a:schemeClr val="tx1"/>
                </a:solidFill>
                <a:effectLst/>
                <a:latin typeface="+mn-lt"/>
                <a:ea typeface="+mn-ea"/>
                <a:cs typeface="+mn-cs"/>
              </a:rPr>
              <a:t> reduce emissions</a:t>
            </a:r>
            <a:endParaRPr lang="en-US" dirty="0"/>
          </a:p>
          <a:p>
            <a:pPr fontAlgn="base"/>
            <a:r>
              <a:rPr lang="en-US" sz="1200" b="0" i="0" kern="1200" dirty="0">
                <a:solidFill>
                  <a:schemeClr val="tx1"/>
                </a:solidFill>
                <a:effectLst/>
                <a:latin typeface="+mn-lt"/>
                <a:ea typeface="+mn-ea"/>
                <a:cs typeface="+mn-cs"/>
              </a:rPr>
              <a:t>Organizational benefits – Joining an EIM requires an upgrade of a participant’s systems, tools, and processes. There are significant improvements in the type, frequency, and richness of operational communication protocols between the generation desk, trading floor, and grid operations. </a:t>
            </a:r>
          </a:p>
          <a:p>
            <a:pPr fontAlgn="base"/>
            <a:r>
              <a:rPr lang="en-US" sz="1200" b="0" i="0" kern="1200" dirty="0">
                <a:solidFill>
                  <a:schemeClr val="tx1"/>
                </a:solidFill>
                <a:effectLst/>
                <a:latin typeface="+mn-lt"/>
                <a:ea typeface="+mn-ea"/>
                <a:cs typeface="+mn-cs"/>
              </a:rPr>
              <a:t>Operational benefits – Participating areas benefit greatly from the increased communication and sharing of information with other regional entities. There are benefits to grid stability because market operators have more options to manage contingencies and emergent conditions—generation, fuel, or transmission issues</a:t>
            </a:r>
          </a:p>
          <a:p>
            <a:pPr fontAlgn="base"/>
            <a:r>
              <a:rPr lang="en-US" sz="1200" b="0" i="0" kern="1200" dirty="0">
                <a:solidFill>
                  <a:schemeClr val="tx1"/>
                </a:solidFill>
                <a:effectLst/>
                <a:latin typeface="+mn-lt"/>
                <a:ea typeface="+mn-ea"/>
                <a:cs typeface="+mn-cs"/>
              </a:rPr>
              <a:t> </a:t>
            </a:r>
          </a:p>
          <a:p>
            <a:pPr fontAlgn="base"/>
            <a:r>
              <a:rPr lang="en-US" sz="1200" b="1" i="0" kern="1200" dirty="0">
                <a:solidFill>
                  <a:schemeClr val="tx1"/>
                </a:solidFill>
                <a:effectLst/>
                <a:latin typeface="+mn-lt"/>
                <a:ea typeface="+mn-ea"/>
                <a:cs typeface="+mn-cs"/>
              </a:rPr>
              <a:t>What Drives Benefits Realization in EIMs?</a:t>
            </a:r>
          </a:p>
          <a:p>
            <a:pPr fontAlgn="base"/>
            <a:r>
              <a:rPr lang="en-US" sz="1200" b="0" i="0" kern="1200" dirty="0">
                <a:solidFill>
                  <a:schemeClr val="tx1"/>
                </a:solidFill>
                <a:effectLst/>
                <a:latin typeface="+mn-lt"/>
                <a:ea typeface="+mn-ea"/>
                <a:cs typeface="+mn-cs"/>
              </a:rPr>
              <a:t>Benefits from EIM participation are driven by a number of factors, including:</a:t>
            </a:r>
          </a:p>
          <a:p>
            <a:pPr lvl="1" fontAlgn="base"/>
            <a:r>
              <a:rPr lang="en-US" sz="1200" b="0" i="0" kern="1200" dirty="0">
                <a:solidFill>
                  <a:schemeClr val="tx1"/>
                </a:solidFill>
                <a:effectLst/>
                <a:latin typeface="+mn-lt"/>
                <a:ea typeface="+mn-ea"/>
                <a:cs typeface="+mn-cs"/>
              </a:rPr>
              <a:t>Availability of transmission connecting various balancing areas</a:t>
            </a:r>
          </a:p>
          <a:p>
            <a:pPr lvl="1" fontAlgn="base"/>
            <a:r>
              <a:rPr lang="en-US" sz="1200" b="0" i="0" kern="1200" dirty="0">
                <a:solidFill>
                  <a:schemeClr val="tx1"/>
                </a:solidFill>
                <a:effectLst/>
                <a:latin typeface="+mn-lt"/>
                <a:ea typeface="+mn-ea"/>
                <a:cs typeface="+mn-cs"/>
              </a:rPr>
              <a:t>Flexible generation, both on the upward and downward side</a:t>
            </a:r>
          </a:p>
          <a:p>
            <a:pPr lvl="1" fontAlgn="base"/>
            <a:r>
              <a:rPr lang="en-US" sz="1200" b="0" i="0" kern="1200" dirty="0">
                <a:solidFill>
                  <a:schemeClr val="tx1"/>
                </a:solidFill>
                <a:effectLst/>
                <a:latin typeface="+mn-lt"/>
                <a:ea typeface="+mn-ea"/>
                <a:cs typeface="+mn-cs"/>
              </a:rPr>
              <a:t>Diversity of energy demand needs in the region and diversity of supply options</a:t>
            </a:r>
          </a:p>
          <a:p>
            <a:pPr lvl="1" fontAlgn="base"/>
            <a:r>
              <a:rPr lang="en-US" sz="1200" b="0" i="0" kern="1200" dirty="0">
                <a:solidFill>
                  <a:schemeClr val="tx1"/>
                </a:solidFill>
                <a:effectLst/>
                <a:latin typeface="+mn-lt"/>
                <a:ea typeface="+mn-ea"/>
                <a:cs typeface="+mn-cs"/>
              </a:rPr>
              <a:t>“Network effects,” which relate to increasing numbers of southwest and northwest entities joining or showing an interest in an EIM due to the proven benefits and to not be left behind as the markets evolve around them</a:t>
            </a:r>
          </a:p>
          <a:p>
            <a:endParaRPr lang="en-US" sz="1200" b="0" i="0" kern="1200" dirty="0">
              <a:solidFill>
                <a:schemeClr val="tx1"/>
              </a:solidFill>
              <a:effectLst/>
              <a:latin typeface="+mn-lt"/>
              <a:ea typeface="+mn-ea"/>
              <a:cs typeface="+mn-cs"/>
            </a:endParaRPr>
          </a:p>
          <a:p>
            <a:r>
              <a:rPr lang="en-US" dirty="0"/>
              <a:t>C</a:t>
            </a:r>
            <a:r>
              <a:rPr lang="en-US" sz="1200" b="0" i="0" kern="1200" dirty="0">
                <a:solidFill>
                  <a:schemeClr val="tx1"/>
                </a:solidFill>
                <a:effectLst/>
                <a:latin typeface="+mn-lt"/>
                <a:ea typeface="+mn-ea"/>
                <a:cs typeface="+mn-cs"/>
              </a:rPr>
              <a:t>alculate benefits by comparing the cost of energy transactions in the WEIM to a counterfactual scenario where those transactions did not occur. This comparison reveals the gross economic benefits, including reduced costs for participants and the use of excess renewables. </a:t>
            </a:r>
          </a:p>
          <a:p>
            <a:endParaRPr lang="en-US" sz="1200" b="0" i="0" kern="1200" dirty="0">
              <a:solidFill>
                <a:schemeClr val="tx1"/>
              </a:solidFill>
              <a:effectLst/>
              <a:latin typeface="+mn-lt"/>
              <a:ea typeface="+mn-ea"/>
              <a:cs typeface="+mn-cs"/>
            </a:endParaRPr>
          </a:p>
          <a:p>
            <a:r>
              <a:rPr lang="en-US" dirty="0"/>
              <a:t>The total EIM benefit is the cost saving of the EIM dispatch compared with a counterfactual (CF) without EIM dispatch. </a:t>
            </a:r>
          </a:p>
          <a:p>
            <a:pPr marL="171450" indent="-171450">
              <a:buFontTx/>
              <a:buChar char="-"/>
            </a:pPr>
            <a:r>
              <a:rPr lang="en-US" dirty="0"/>
              <a:t>The counterfactual dispatch meets the same amount of real-time load imbalance in each BAA without EIM transfers between neighboring EIM BAAs. </a:t>
            </a:r>
          </a:p>
          <a:p>
            <a:pPr marL="171450" indent="-171450">
              <a:buFontTx/>
              <a:buChar char="-"/>
            </a:pPr>
            <a:r>
              <a:rPr lang="en-US" dirty="0"/>
              <a:t>For an EIM BAA, the benefit can take the form of cost savings or profit or their combination. </a:t>
            </a:r>
          </a:p>
          <a:p>
            <a:pPr marL="171450" indent="-171450">
              <a:buFontTx/>
              <a:buChar char="-"/>
            </a:pPr>
            <a:r>
              <a:rPr lang="en-US" dirty="0"/>
              <a:t>A BAA will be likely to have energy cost savings when the BAA is importing energy economically, or its base schedules are being optimized by the EIM. </a:t>
            </a:r>
          </a:p>
          <a:p>
            <a:pPr marL="171450" indent="-171450">
              <a:buFontTx/>
              <a:buChar char="-"/>
            </a:pPr>
            <a:r>
              <a:rPr lang="en-US" dirty="0"/>
              <a:t>To the extent an entity base schedule is optimized prior its submission into the EIM, the benefits may be lessened when compared to an entity that has not submitted optimized base schedules into the EIM. </a:t>
            </a:r>
          </a:p>
          <a:p>
            <a:pPr marL="171450" indent="-171450">
              <a:buFontTx/>
              <a:buChar char="-"/>
            </a:pPr>
            <a:r>
              <a:rPr lang="en-US" dirty="0"/>
              <a:t>A BAA will be likely to have an energy profit when the BAA is exporting energy economically to other BAAs and being paid a price higher than the bid cost. </a:t>
            </a:r>
          </a:p>
          <a:p>
            <a:pPr marL="171450" indent="-171450">
              <a:buFontTx/>
              <a:buChar char="-"/>
            </a:pPr>
            <a:r>
              <a:rPr lang="en-US" dirty="0"/>
              <a:t>A BAA other than the ISO may also have a GHG profit when the resource is allocated GHG MWs and is receiving GHG revenue based on marginal GHG cost that is likely higher than its own GHG bid cost.</a:t>
            </a:r>
          </a:p>
          <a:p>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5</a:t>
            </a:fld>
            <a:endParaRPr lang="en-US" altLang="en-US"/>
          </a:p>
        </p:txBody>
      </p:sp>
    </p:spTree>
    <p:extLst>
      <p:ext uri="{BB962C8B-B14F-4D97-AF65-F5344CB8AC3E}">
        <p14:creationId xmlns:p14="http://schemas.microsoft.com/office/powerpoint/2010/main" val="101940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6</a:t>
            </a:fld>
            <a:endParaRPr lang="en-US" altLang="en-US"/>
          </a:p>
        </p:txBody>
      </p:sp>
    </p:spTree>
    <p:extLst>
      <p:ext uri="{BB962C8B-B14F-4D97-AF65-F5344CB8AC3E}">
        <p14:creationId xmlns:p14="http://schemas.microsoft.com/office/powerpoint/2010/main" val="401682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7</a:t>
            </a:fld>
            <a:endParaRPr lang="en-US" altLang="en-US"/>
          </a:p>
        </p:txBody>
      </p:sp>
    </p:spTree>
    <p:extLst>
      <p:ext uri="{BB962C8B-B14F-4D97-AF65-F5344CB8AC3E}">
        <p14:creationId xmlns:p14="http://schemas.microsoft.com/office/powerpoint/2010/main" val="374235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8</a:t>
            </a:fld>
            <a:endParaRPr lang="en-US" altLang="en-US"/>
          </a:p>
        </p:txBody>
      </p:sp>
    </p:spTree>
    <p:extLst>
      <p:ext uri="{BB962C8B-B14F-4D97-AF65-F5344CB8AC3E}">
        <p14:creationId xmlns:p14="http://schemas.microsoft.com/office/powerpoint/2010/main" val="24350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9</a:t>
            </a:fld>
            <a:endParaRPr lang="en-US" altLang="en-US"/>
          </a:p>
        </p:txBody>
      </p:sp>
    </p:spTree>
    <p:extLst>
      <p:ext uri="{BB962C8B-B14F-4D97-AF65-F5344CB8AC3E}">
        <p14:creationId xmlns:p14="http://schemas.microsoft.com/office/powerpoint/2010/main" val="215731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10</a:t>
            </a:fld>
            <a:endParaRPr lang="en-US" altLang="en-US"/>
          </a:p>
        </p:txBody>
      </p:sp>
    </p:spTree>
    <p:extLst>
      <p:ext uri="{BB962C8B-B14F-4D97-AF65-F5344CB8AC3E}">
        <p14:creationId xmlns:p14="http://schemas.microsoft.com/office/powerpoint/2010/main" val="145429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A5949A3-EB4A-46C6-A3A9-E974B665D3DA}" type="slidenum">
              <a:rPr lang="en-US" altLang="en-US" smtClean="0"/>
              <a:pPr>
                <a:defRPr/>
              </a:pPr>
              <a:t>11</a:t>
            </a:fld>
            <a:endParaRPr lang="en-US" altLang="en-US"/>
          </a:p>
        </p:txBody>
      </p:sp>
    </p:spTree>
    <p:extLst>
      <p:ext uri="{BB962C8B-B14F-4D97-AF65-F5344CB8AC3E}">
        <p14:creationId xmlns:p14="http://schemas.microsoft.com/office/powerpoint/2010/main" val="1665966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1"/>
            <a:ext cx="10363200" cy="993775"/>
          </a:xfrm>
          <a:prstGeom prst="rect">
            <a:avLst/>
          </a:prstGeom>
        </p:spPr>
        <p:txBody>
          <a:bodyPr/>
          <a:lstStyle>
            <a:lvl1pPr algn="l">
              <a:defRPr sz="3600" baseline="0">
                <a:solidFill>
                  <a:srgbClr val="4F758B"/>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3352800"/>
            <a:ext cx="10363200" cy="2209800"/>
          </a:xfrm>
          <a:prstGeom prst="rect">
            <a:avLst/>
          </a:prstGeom>
        </p:spPr>
        <p:txBody>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8241"/>
          <a:stretch/>
        </p:blipFill>
        <p:spPr>
          <a:xfrm>
            <a:off x="0" y="6096000"/>
            <a:ext cx="12192000" cy="7650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490032"/>
          </a:xfrm>
          <a:prstGeom prst="rect">
            <a:avLst/>
          </a:prstGeom>
        </p:spPr>
      </p:pic>
    </p:spTree>
    <p:extLst>
      <p:ext uri="{BB962C8B-B14F-4D97-AF65-F5344CB8AC3E}">
        <p14:creationId xmlns:p14="http://schemas.microsoft.com/office/powerpoint/2010/main" val="98668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a:prstGeom prst="rect">
            <a:avLst/>
          </a:prstGeom>
        </p:spPr>
        <p:txBody>
          <a:bodyPr/>
          <a:lstStyle>
            <a:lvl1pPr algn="l">
              <a:defRPr sz="2600">
                <a:solidFill>
                  <a:srgbClr val="4F758B"/>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6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a:prstGeom prst="rect">
            <a:avLst/>
          </a:prstGeom>
        </p:spPr>
        <p:txBody>
          <a:bodyPr/>
          <a:lstStyle>
            <a:lvl1pPr algn="l">
              <a:defRPr sz="2600">
                <a:solidFill>
                  <a:srgbClr val="4F758B"/>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915400" y="6324600"/>
            <a:ext cx="2801957" cy="310960"/>
          </a:xfrm>
        </p:spPr>
        <p:txBody>
          <a:bodyPr/>
          <a:lstStyle>
            <a:lvl1pPr>
              <a:defRPr/>
            </a:lvl1pPr>
          </a:lstStyle>
          <a:p>
            <a:r>
              <a:rPr lang="en-US" altLang="en-US" dirty="0"/>
              <a:t>Page </a:t>
            </a:r>
            <a:fld id="{E188C49E-526C-4CA2-87C2-E99663D5313E}" type="slidenum">
              <a:rPr lang="en-US" altLang="en-US"/>
              <a:pPr/>
              <a:t>‹#›</a:t>
            </a:fld>
            <a:endParaRPr lang="en-US" altLang="en-US" dirty="0"/>
          </a:p>
        </p:txBody>
      </p:sp>
    </p:spTree>
    <p:extLst>
      <p:ext uri="{BB962C8B-B14F-4D97-AF65-F5344CB8AC3E}">
        <p14:creationId xmlns:p14="http://schemas.microsoft.com/office/powerpoint/2010/main" val="82604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4F758B"/>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336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a:prstGeom prst="rect">
            <a:avLst/>
          </a:prstGeom>
        </p:spPr>
        <p:txBody>
          <a:bodyPr/>
          <a:lstStyle>
            <a:lvl1pPr algn="l">
              <a:defRPr sz="2600">
                <a:solidFill>
                  <a:srgbClr val="4F75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58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a:prstGeom prst="rect">
            <a:avLst/>
          </a:prstGeom>
        </p:spPr>
        <p:txBody>
          <a:bodyPr/>
          <a:lstStyle>
            <a:lvl1pPr algn="l">
              <a:defRPr sz="2600">
                <a:solidFill>
                  <a:srgbClr val="4F758B"/>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08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36638"/>
          </a:xfrm>
          <a:prstGeom prst="rect">
            <a:avLst/>
          </a:prstGeom>
        </p:spPr>
        <p:txBody>
          <a:bodyPr/>
          <a:lstStyle>
            <a:lvl1pPr algn="l">
              <a:defRPr sz="2600">
                <a:solidFill>
                  <a:srgbClr val="4F758B"/>
                </a:solidFill>
              </a:defRPr>
            </a:lvl1pPr>
          </a:lstStyle>
          <a:p>
            <a:r>
              <a:rPr lang="en-US"/>
              <a:t>Click to edit Master title style</a:t>
            </a:r>
            <a:endParaRPr lang="en-US" dirty="0"/>
          </a:p>
        </p:txBody>
      </p:sp>
    </p:spTree>
    <p:extLst>
      <p:ext uri="{BB962C8B-B14F-4D97-AF65-F5344CB8AC3E}">
        <p14:creationId xmlns:p14="http://schemas.microsoft.com/office/powerpoint/2010/main" val="8310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75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4F758B"/>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457200"/>
            <a:ext cx="6815667" cy="566896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492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3546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737600" y="6324601"/>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686868"/>
                </a:solidFill>
              </a:defRPr>
            </a:lvl1pPr>
          </a:lstStyle>
          <a:p>
            <a:r>
              <a:rPr lang="en-US" altLang="en-US" dirty="0"/>
              <a:t>Page </a:t>
            </a:r>
            <a:fld id="{08221C61-D8E7-408F-9FD3-E2914F976291}" type="slidenum">
              <a:rPr lang="en-US" altLang="en-US"/>
              <a:pPr/>
              <a:t>‹#›</a:t>
            </a:fld>
            <a:endParaRPr lang="en-US" altLang="en-US" dirty="0"/>
          </a:p>
        </p:txBody>
      </p:sp>
      <p:pic>
        <p:nvPicPr>
          <p:cNvPr id="6" name="Picture 5"/>
          <p:cNvPicPr>
            <a:picLocks noChangeAspect="1"/>
          </p:cNvPicPr>
          <p:nvPr userDrawn="1"/>
        </p:nvPicPr>
        <p:blipFill rotWithShape="1">
          <a:blip r:embed="rId12" cstate="print">
            <a:extLst>
              <a:ext uri="{28A0092B-C50C-407E-A947-70E740481C1C}">
                <a14:useLocalDpi xmlns:a14="http://schemas.microsoft.com/office/drawing/2010/main" val="0"/>
              </a:ext>
            </a:extLst>
          </a:blip>
          <a:srcRect t="21254" r="500" b="-6811"/>
          <a:stretch/>
        </p:blipFill>
        <p:spPr>
          <a:xfrm>
            <a:off x="0" y="0"/>
            <a:ext cx="12192000" cy="306715"/>
          </a:xfrm>
          <a:prstGeom prst="rect">
            <a:avLst/>
          </a:prstGeom>
        </p:spPr>
      </p:pic>
      <p:grpSp>
        <p:nvGrpSpPr>
          <p:cNvPr id="2" name="Group 1"/>
          <p:cNvGrpSpPr/>
          <p:nvPr userDrawn="1"/>
        </p:nvGrpSpPr>
        <p:grpSpPr>
          <a:xfrm>
            <a:off x="0" y="6315075"/>
            <a:ext cx="12192000" cy="542924"/>
            <a:chOff x="0" y="6315075"/>
            <a:chExt cx="12192000" cy="542924"/>
          </a:xfrm>
        </p:grpSpPr>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807" b="23283"/>
            <a:stretch/>
          </p:blipFill>
          <p:spPr>
            <a:xfrm>
              <a:off x="0" y="6555432"/>
              <a:ext cx="12192000" cy="302567"/>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3750" t="-1" r="83750" b="60804"/>
            <a:stretch/>
          </p:blipFill>
          <p:spPr>
            <a:xfrm>
              <a:off x="457200" y="6315075"/>
              <a:ext cx="1524000" cy="304800"/>
            </a:xfrm>
            <a:prstGeom prst="rect">
              <a:avLst/>
            </a:prstGeom>
          </p:spPr>
        </p:pic>
      </p:grpSp>
      <p:sp>
        <p:nvSpPr>
          <p:cNvPr id="3" name="TextBox 2"/>
          <p:cNvSpPr txBox="1"/>
          <p:nvPr userDrawn="1"/>
        </p:nvSpPr>
        <p:spPr>
          <a:xfrm>
            <a:off x="4127500" y="6315075"/>
            <a:ext cx="3937000" cy="276999"/>
          </a:xfrm>
          <a:prstGeom prst="rect">
            <a:avLst/>
          </a:prstGeom>
          <a:noFill/>
        </p:spPr>
        <p:txBody>
          <a:bodyPr wrap="square" rtlCol="0">
            <a:spAutoFit/>
          </a:bodyPr>
          <a:lstStyle/>
          <a:p>
            <a:pPr algn="ctr"/>
            <a:r>
              <a:rPr lang="en-US" sz="1200" dirty="0">
                <a:solidFill>
                  <a:schemeClr val="tx1">
                    <a:lumMod val="50000"/>
                    <a:lumOff val="50000"/>
                  </a:schemeClr>
                </a:solidFill>
              </a:rPr>
              <a:t>ISO PUBLIC</a:t>
            </a:r>
          </a:p>
        </p:txBody>
      </p:sp>
    </p:spTree>
  </p:cSld>
  <p:clrMap bg1="lt1" tx1="dk1" bg2="lt2" tx2="dk2" accent1="accent1" accent2="accent2" accent3="accent3" accent4="accent4" accent5="accent5" accent6="accent6" hlink="hlink" folHlink="folHlink"/>
  <p:sldLayoutIdLst>
    <p:sldLayoutId id="2147484635" r:id="rId1"/>
    <p:sldLayoutId id="2147484634"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www.caiso.com/Pages/default.aspx" TargetMode="External"/><Relationship Id="rId13"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hyperlink" Target="http://www.caiso.com/dailybriefing/Pages/default.aspx" TargetMode="External"/><Relationship Id="rId17" Type="http://schemas.openxmlformats.org/officeDocument/2006/relationships/image" Target="../media/image35.png"/><Relationship Id="rId2" Type="http://schemas.openxmlformats.org/officeDocument/2006/relationships/hyperlink" Target="https://flexalert.org/" TargetMode="External"/><Relationship Id="rId16" Type="http://schemas.openxmlformats.org/officeDocument/2006/relationships/hyperlink" Target="https://bsky.app/profile/californiaiso.bsky.social" TargetMode="External"/><Relationship Id="rId1" Type="http://schemas.openxmlformats.org/officeDocument/2006/relationships/slideLayout" Target="../slideLayouts/slideLayout2.xml"/><Relationship Id="rId6" Type="http://schemas.openxmlformats.org/officeDocument/2006/relationships/hyperlink" Target="https://www.youtube.com/channel/UCQTJYOWTa4OE0zLK5VYxgUA" TargetMode="Externa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hyperlink" Target="https://twitter.com/California_ISO" TargetMode="External"/><Relationship Id="rId4" Type="http://schemas.openxmlformats.org/officeDocument/2006/relationships/hyperlink" Target="https://www.facebook.com/CaliforniaISO/" TargetMode="External"/><Relationship Id="rId9" Type="http://schemas.openxmlformats.org/officeDocument/2006/relationships/image" Target="../media/image31.png"/><Relationship Id="rId14" Type="http://schemas.openxmlformats.org/officeDocument/2006/relationships/hyperlink" Target="http://www.caiso.com/Pages/ISOToday.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dirty="0"/>
              <a:t>Utah Public Service Commission briefing</a:t>
            </a:r>
          </a:p>
        </p:txBody>
      </p:sp>
      <p:sp>
        <p:nvSpPr>
          <p:cNvPr id="3" name="Subtitle 2"/>
          <p:cNvSpPr>
            <a:spLocks noGrp="1"/>
          </p:cNvSpPr>
          <p:nvPr>
            <p:ph type="subTitle" idx="1"/>
          </p:nvPr>
        </p:nvSpPr>
        <p:spPr/>
        <p:txBody>
          <a:bodyPr/>
          <a:lstStyle/>
          <a:p>
            <a:pPr>
              <a:buFont typeface="Arial" charset="0"/>
              <a:buNone/>
              <a:defRPr/>
            </a:pPr>
            <a:r>
              <a:rPr lang="en-US" dirty="0"/>
              <a:t>Stacey Crowley, VP, External Affairs</a:t>
            </a:r>
          </a:p>
          <a:p>
            <a:pPr>
              <a:buFont typeface="Arial" charset="0"/>
              <a:buNone/>
              <a:defRPr/>
            </a:pPr>
            <a:r>
              <a:rPr lang="en-US" dirty="0"/>
              <a:t>Anna McKenna, VP, Market Design &amp; Analysis, CAISO</a:t>
            </a:r>
          </a:p>
          <a:p>
            <a:pPr>
              <a:buFont typeface="Arial" charset="0"/>
              <a:buNone/>
              <a:defRPr/>
            </a:pPr>
            <a:r>
              <a:rPr lang="en-US" dirty="0"/>
              <a:t>Milos Bosanac, Regional Markets Sector Manager, CAISO</a:t>
            </a:r>
          </a:p>
          <a:p>
            <a:pPr>
              <a:buFont typeface="Arial" charset="0"/>
              <a:buNone/>
              <a:defRPr/>
            </a:pPr>
            <a:r>
              <a:rPr lang="en-US" dirty="0"/>
              <a:t>Anja Gilbert, Lead Policy Developer</a:t>
            </a:r>
          </a:p>
          <a:p>
            <a:pPr>
              <a:buFont typeface="Arial" charset="0"/>
              <a:buNone/>
              <a:defRPr/>
            </a:pPr>
            <a:r>
              <a:rPr lang="en-US" dirty="0"/>
              <a:t>Holly Taylor, Manager, Regional Affairs</a:t>
            </a:r>
          </a:p>
          <a:p>
            <a:pPr>
              <a:buFont typeface="Arial" charset="0"/>
              <a:buNone/>
              <a:defRPr/>
            </a:pPr>
            <a:endParaRPr lang="en-US" dirty="0"/>
          </a:p>
          <a:p>
            <a:pPr>
              <a:buFont typeface="Arial" charset="0"/>
              <a:buNone/>
              <a:defRPr/>
            </a:pPr>
            <a:r>
              <a:rPr lang="en-US" dirty="0"/>
              <a:t>June 13, 2025</a:t>
            </a:r>
          </a:p>
        </p:txBody>
      </p:sp>
    </p:spTree>
    <p:extLst>
      <p:ext uri="{BB962C8B-B14F-4D97-AF65-F5344CB8AC3E}">
        <p14:creationId xmlns:p14="http://schemas.microsoft.com/office/powerpoint/2010/main" val="394340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10</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70779" y="999775"/>
            <a:ext cx="3781560" cy="5172479"/>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234031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11</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81510" y="1043347"/>
            <a:ext cx="3760098" cy="5105454"/>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107415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12</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65910" y="1023270"/>
            <a:ext cx="3791298" cy="5121275"/>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407128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13</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63373" y="1012795"/>
            <a:ext cx="3796372" cy="5166557"/>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212076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14</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97941" y="1043215"/>
            <a:ext cx="3727235" cy="5101330"/>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118865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15</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80987" y="1042950"/>
            <a:ext cx="3761144" cy="5106247"/>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362815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16</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91646" y="1040733"/>
            <a:ext cx="3715633" cy="5131521"/>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338465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7" name="TextBox 6">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17</a:t>
            </a:fld>
            <a:endParaRPr lang="en-US" altLang="en-US" sz="1050" dirty="0">
              <a:solidFill>
                <a:schemeClr val="tx1">
                  <a:lumMod val="50000"/>
                  <a:lumOff val="50000"/>
                </a:schemeClr>
              </a:solidFill>
            </a:endParaRPr>
          </a:p>
        </p:txBody>
      </p:sp>
      <p:pic>
        <p:nvPicPr>
          <p:cNvPr id="10" name="Picture 9">
            <a:extLst>
              <a:ext uri="{FF2B5EF4-FFF2-40B4-BE49-F238E27FC236}">
                <a16:creationId xmlns:a16="http://schemas.microsoft.com/office/drawing/2014/main" id="{D5A8FCEC-C67E-0AB7-21EE-170EA69F78D6}"/>
              </a:ext>
            </a:extLst>
          </p:cNvPr>
          <p:cNvPicPr>
            <a:picLocks noChangeAspect="1"/>
          </p:cNvPicPr>
          <p:nvPr/>
        </p:nvPicPr>
        <p:blipFill>
          <a:blip r:embed="rId4"/>
          <a:stretch>
            <a:fillRect/>
          </a:stretch>
        </p:blipFill>
        <p:spPr>
          <a:xfrm>
            <a:off x="8001000" y="1061841"/>
            <a:ext cx="3962400" cy="5110359"/>
          </a:xfrm>
          <a:prstGeom prst="rect">
            <a:avLst/>
          </a:prstGeom>
        </p:spPr>
      </p:pic>
    </p:spTree>
    <p:extLst>
      <p:ext uri="{BB962C8B-B14F-4D97-AF65-F5344CB8AC3E}">
        <p14:creationId xmlns:p14="http://schemas.microsoft.com/office/powerpoint/2010/main" val="26240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9240"/>
            <a:ext cx="10058400" cy="858753"/>
          </a:xfrm>
        </p:spPr>
        <p:txBody>
          <a:bodyPr/>
          <a:lstStyle/>
          <a:p>
            <a:r>
              <a:rPr lang="en-US" dirty="0"/>
              <a:t>WEIM supporting robust volume of energy transfers in Q1 2025</a:t>
            </a:r>
            <a:br>
              <a:rPr lang="en-US" dirty="0"/>
            </a:br>
            <a:endParaRPr lang="en-US" dirty="0"/>
          </a:p>
        </p:txBody>
      </p:sp>
      <p:sp>
        <p:nvSpPr>
          <p:cNvPr id="3" name="Slide Number Placeholder 2"/>
          <p:cNvSpPr>
            <a:spLocks noGrp="1"/>
          </p:cNvSpPr>
          <p:nvPr>
            <p:ph type="sldNum" sz="quarter" idx="4294967295"/>
          </p:nvPr>
        </p:nvSpPr>
        <p:spPr/>
        <p:txBody>
          <a:bodyPr/>
          <a:lstStyle/>
          <a:p>
            <a:pPr>
              <a:defRPr/>
            </a:pPr>
            <a:r>
              <a:rPr lang="en-US" altLang="en-US" dirty="0"/>
              <a:t> </a:t>
            </a:r>
          </a:p>
        </p:txBody>
      </p:sp>
      <p:sp>
        <p:nvSpPr>
          <p:cNvPr id="13" name="TextBox 12"/>
          <p:cNvSpPr txBox="1"/>
          <p:nvPr/>
        </p:nvSpPr>
        <p:spPr>
          <a:xfrm>
            <a:off x="1905000" y="6172254"/>
            <a:ext cx="3667992" cy="215444"/>
          </a:xfrm>
          <a:prstGeom prst="rect">
            <a:avLst/>
          </a:prstGeom>
          <a:noFill/>
        </p:spPr>
        <p:txBody>
          <a:bodyPr wrap="none" rtlCol="0">
            <a:spAutoFit/>
          </a:bodyPr>
          <a:lstStyle/>
          <a:p>
            <a:r>
              <a:rPr lang="en-US" sz="800" i="1" dirty="0"/>
              <a:t>FROM area                                                                                          TO area</a:t>
            </a:r>
          </a:p>
        </p:txBody>
      </p:sp>
      <p:pic>
        <p:nvPicPr>
          <p:cNvPr id="5" name="Picture 4"/>
          <p:cNvPicPr>
            <a:picLocks noChangeAspect="1"/>
          </p:cNvPicPr>
          <p:nvPr/>
        </p:nvPicPr>
        <p:blipFill>
          <a:blip r:embed="rId3"/>
          <a:stretch>
            <a:fillRect/>
          </a:stretch>
        </p:blipFill>
        <p:spPr>
          <a:xfrm>
            <a:off x="6136875" y="990601"/>
            <a:ext cx="4270853" cy="5266315"/>
          </a:xfrm>
          <a:prstGeom prst="rect">
            <a:avLst/>
          </a:prstGeom>
        </p:spPr>
      </p:pic>
      <p:pic>
        <p:nvPicPr>
          <p:cNvPr id="6" name="Picture 5"/>
          <p:cNvPicPr>
            <a:picLocks noChangeAspect="1"/>
          </p:cNvPicPr>
          <p:nvPr/>
        </p:nvPicPr>
        <p:blipFill>
          <a:blip r:embed="rId4"/>
          <a:stretch>
            <a:fillRect/>
          </a:stretch>
        </p:blipFill>
        <p:spPr>
          <a:xfrm>
            <a:off x="1828801" y="838200"/>
            <a:ext cx="3904703" cy="5334054"/>
          </a:xfrm>
          <a:prstGeom prst="rect">
            <a:avLst/>
          </a:prstGeom>
        </p:spPr>
      </p:pic>
      <p:sp>
        <p:nvSpPr>
          <p:cNvPr id="7" name="Slide Number Placeholder 1">
            <a:extLst>
              <a:ext uri="{FF2B5EF4-FFF2-40B4-BE49-F238E27FC236}">
                <a16:creationId xmlns:a16="http://schemas.microsoft.com/office/drawing/2014/main" id="{72BAB5D1-F2E5-5E3A-50FF-913892394C8F}"/>
              </a:ext>
            </a:extLst>
          </p:cNvPr>
          <p:cNvSpPr txBox="1">
            <a:spLocks/>
          </p:cNvSpPr>
          <p:nvPr/>
        </p:nvSpPr>
        <p:spPr>
          <a:xfrm>
            <a:off x="9067800"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18</a:t>
            </a:fld>
            <a:endParaRPr lang="en-US" altLang="en-US" sz="1050" dirty="0">
              <a:solidFill>
                <a:schemeClr val="tx1">
                  <a:lumMod val="50000"/>
                  <a:lumOff val="50000"/>
                </a:schemeClr>
              </a:solidFill>
            </a:endParaRPr>
          </a:p>
        </p:txBody>
      </p:sp>
    </p:spTree>
    <p:extLst>
      <p:ext uri="{BB962C8B-B14F-4D97-AF65-F5344CB8AC3E}">
        <p14:creationId xmlns:p14="http://schemas.microsoft.com/office/powerpoint/2010/main" val="251232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EDAM: a voluntary day-ahead market that builds upon </a:t>
            </a:r>
            <a:r>
              <a:rPr lang="en-US"/>
              <a:t>benefits afforded through </a:t>
            </a:r>
            <a:r>
              <a:rPr lang="en-US" dirty="0"/>
              <a:t>the WEIM</a:t>
            </a:r>
          </a:p>
        </p:txBody>
      </p:sp>
      <p:sp>
        <p:nvSpPr>
          <p:cNvPr id="4" name="Slide Number Placeholder 3"/>
          <p:cNvSpPr>
            <a:spLocks noGrp="1"/>
          </p:cNvSpPr>
          <p:nvPr>
            <p:ph type="sldNum" sz="quarter" idx="10"/>
          </p:nvPr>
        </p:nvSpPr>
        <p:spPr/>
        <p:txBody>
          <a:bodyPr/>
          <a:lstStyle/>
          <a:p>
            <a:r>
              <a:rPr lang="en-US" altLang="en-US" dirty="0"/>
              <a:t>Page </a:t>
            </a:r>
            <a:fld id="{E188C49E-526C-4CA2-87C2-E99663D5313E}" type="slidenum">
              <a:rPr lang="en-US" altLang="en-US" smtClean="0"/>
              <a:pPr/>
              <a:t>19</a:t>
            </a:fld>
            <a:endParaRPr lang="en-US" altLang="en-US" dirty="0"/>
          </a:p>
        </p:txBody>
      </p:sp>
      <p:sp>
        <p:nvSpPr>
          <p:cNvPr id="5" name="Rounded Rectangle 4"/>
          <p:cNvSpPr/>
          <p:nvPr/>
        </p:nvSpPr>
        <p:spPr>
          <a:xfrm>
            <a:off x="685800" y="2057400"/>
            <a:ext cx="3352800" cy="4114800"/>
          </a:xfrm>
          <a:prstGeom prst="roundRect">
            <a:avLst/>
          </a:prstGeom>
          <a:solidFill>
            <a:srgbClr val="B8CBD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n-US" sz="1700" dirty="0">
                <a:solidFill>
                  <a:schemeClr val="tx1"/>
                </a:solidFill>
              </a:rPr>
              <a:t>Optimized resource commitment across a wide footprint</a:t>
            </a:r>
          </a:p>
          <a:p>
            <a:pPr marL="285750" indent="-285750">
              <a:buFont typeface="Arial" panose="020B0604020202020204" pitchFamily="34" charset="0"/>
              <a:buChar char="•"/>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Production cost savings in serving demand with the least cost supply</a:t>
            </a:r>
          </a:p>
          <a:p>
            <a:pPr marL="285750" indent="-285750">
              <a:buFont typeface="Arial" panose="020B0604020202020204" pitchFamily="34" charset="0"/>
              <a:buChar char="•"/>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Studied incremental benefits of a Western day ahead market range upward of $543M to $1.2B annually</a:t>
            </a:r>
          </a:p>
        </p:txBody>
      </p:sp>
      <p:sp>
        <p:nvSpPr>
          <p:cNvPr id="6" name="Rounded Rectangle 5"/>
          <p:cNvSpPr/>
          <p:nvPr/>
        </p:nvSpPr>
        <p:spPr>
          <a:xfrm>
            <a:off x="4419600" y="2057400"/>
            <a:ext cx="3352800" cy="4114800"/>
          </a:xfrm>
          <a:prstGeom prst="roundRect">
            <a:avLst/>
          </a:prstGeom>
          <a:solidFill>
            <a:srgbClr val="B8CBD6"/>
          </a:solidFill>
          <a:ln>
            <a:noFill/>
          </a:ln>
        </p:spPr>
        <p:style>
          <a:lnRef idx="1">
            <a:schemeClr val="accent2"/>
          </a:lnRef>
          <a:fillRef idx="2">
            <a:schemeClr val="accent2"/>
          </a:fillRef>
          <a:effectRef idx="1">
            <a:schemeClr val="accent2"/>
          </a:effectRef>
          <a:fontRef idx="minor">
            <a:schemeClr val="dk1"/>
          </a:fontRef>
        </p:style>
        <p:txBody>
          <a:bodyPr rtlCol="0" anchor="ctr">
            <a:normAutofit fontScale="92500"/>
          </a:bodyPr>
          <a:lstStyle/>
          <a:p>
            <a:pPr marL="285750" indent="-285750">
              <a:buFont typeface="Arial" panose="020B0604020202020204" pitchFamily="34" charset="0"/>
              <a:buChar char="•"/>
            </a:pPr>
            <a:r>
              <a:rPr lang="en-US" dirty="0">
                <a:solidFill>
                  <a:schemeClr val="tx1"/>
                </a:solidFill>
              </a:rPr>
              <a:t>Increased awareness - visibility of resources and grid conditions across footprint</a:t>
            </a:r>
          </a:p>
          <a:p>
            <a:pPr marL="285750" indent="-285750">
              <a:buFont typeface="Arial" panose="020B0604020202020204" pitchFamily="34" charset="0"/>
              <a:buChar char="•"/>
            </a:pPr>
            <a:endParaRPr lang="en-US" sz="1100" dirty="0">
              <a:solidFill>
                <a:schemeClr val="tx1"/>
              </a:solidFill>
            </a:endParaRPr>
          </a:p>
          <a:p>
            <a:pPr marL="285750" indent="-285750">
              <a:buFont typeface="Arial" panose="020B0604020202020204" pitchFamily="34" charset="0"/>
              <a:buChar char="•"/>
            </a:pPr>
            <a:r>
              <a:rPr lang="en-US" dirty="0">
                <a:solidFill>
                  <a:schemeClr val="tx1"/>
                </a:solidFill>
              </a:rPr>
              <a:t>Improved operational confidence – positioning supply to meet changing conditions and uncertainty</a:t>
            </a:r>
          </a:p>
          <a:p>
            <a:pPr marL="285750" indent="-285750">
              <a:buFont typeface="Arial" panose="020B0604020202020204" pitchFamily="34" charset="0"/>
              <a:buChar char="•"/>
            </a:pPr>
            <a:endParaRPr lang="en-US" sz="1100" dirty="0">
              <a:solidFill>
                <a:schemeClr val="tx1"/>
              </a:solidFill>
            </a:endParaRPr>
          </a:p>
          <a:p>
            <a:pPr marL="285750" indent="-285750">
              <a:buFont typeface="Arial" panose="020B0604020202020204" pitchFamily="34" charset="0"/>
              <a:buChar char="•"/>
            </a:pPr>
            <a:r>
              <a:rPr lang="en-US" dirty="0">
                <a:solidFill>
                  <a:schemeClr val="tx1"/>
                </a:solidFill>
              </a:rPr>
              <a:t>Reduced emergency declarations by positioning footprint confidently in day-ahead timeframe</a:t>
            </a:r>
          </a:p>
        </p:txBody>
      </p:sp>
      <p:sp>
        <p:nvSpPr>
          <p:cNvPr id="7" name="Rounded Rectangle 6"/>
          <p:cNvSpPr/>
          <p:nvPr/>
        </p:nvSpPr>
        <p:spPr>
          <a:xfrm>
            <a:off x="8305800" y="2057399"/>
            <a:ext cx="3352800" cy="4114800"/>
          </a:xfrm>
          <a:prstGeom prst="roundRect">
            <a:avLst/>
          </a:prstGeom>
          <a:solidFill>
            <a:srgbClr val="B8CBD6"/>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700" dirty="0">
                <a:solidFill>
                  <a:schemeClr val="tx1"/>
                </a:solidFill>
              </a:rPr>
              <a:t>Shared surplus clean energy in day-ahead timeframe across footprint</a:t>
            </a:r>
          </a:p>
          <a:p>
            <a:pPr marL="285750" indent="-285750">
              <a:buFont typeface="Arial" panose="020B0604020202020204" pitchFamily="34" charset="0"/>
              <a:buChar char="•"/>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Reduction in curtailments of low-emitting resources</a:t>
            </a:r>
          </a:p>
          <a:p>
            <a:pPr marL="285750" indent="-285750">
              <a:buFont typeface="Arial" panose="020B0604020202020204" pitchFamily="34" charset="0"/>
              <a:buChar char="•"/>
            </a:pPr>
            <a:endParaRPr lang="en-US" sz="1700" dirty="0">
              <a:solidFill>
                <a:schemeClr val="tx1"/>
              </a:solidFill>
            </a:endParaRPr>
          </a:p>
          <a:p>
            <a:pPr marL="285750" indent="-285750">
              <a:buFont typeface="Arial" panose="020B0604020202020204" pitchFamily="34" charset="0"/>
              <a:buChar char="•"/>
            </a:pPr>
            <a:r>
              <a:rPr lang="en-US" sz="1700" dirty="0">
                <a:solidFill>
                  <a:schemeClr val="tx1"/>
                </a:solidFill>
              </a:rPr>
              <a:t>Supports the diversity of all state’s regulatory environmental policies</a:t>
            </a:r>
          </a:p>
          <a:p>
            <a:pPr marL="285750" indent="-285750">
              <a:buFont typeface="Arial" panose="020B0604020202020204" pitchFamily="34" charset="0"/>
              <a:buChar char="•"/>
            </a:pPr>
            <a:endParaRPr lang="en-US" sz="1700" dirty="0">
              <a:solidFill>
                <a:schemeClr val="tx1"/>
              </a:solidFill>
            </a:endParaRPr>
          </a:p>
        </p:txBody>
      </p:sp>
      <p:sp>
        <p:nvSpPr>
          <p:cNvPr id="9" name="Rectangle 8">
            <a:extLst>
              <a:ext uri="{FF2B5EF4-FFF2-40B4-BE49-F238E27FC236}">
                <a16:creationId xmlns:a16="http://schemas.microsoft.com/office/drawing/2014/main" id="{12FD5A0A-74E6-F658-C8BF-B3CD00114F17}"/>
              </a:ext>
            </a:extLst>
          </p:cNvPr>
          <p:cNvSpPr/>
          <p:nvPr/>
        </p:nvSpPr>
        <p:spPr>
          <a:xfrm>
            <a:off x="1169410" y="1520711"/>
            <a:ext cx="2427012" cy="433615"/>
          </a:xfrm>
          <a:prstGeom prst="rect">
            <a:avLst/>
          </a:prstGeom>
          <a:solidFill>
            <a:srgbClr val="E66D0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solidFill>
                  <a:schemeClr val="bg1"/>
                </a:solidFill>
              </a:rPr>
              <a:t>Economic</a:t>
            </a:r>
          </a:p>
        </p:txBody>
      </p:sp>
      <p:sp>
        <p:nvSpPr>
          <p:cNvPr id="13" name="Rectangle 12">
            <a:extLst>
              <a:ext uri="{FF2B5EF4-FFF2-40B4-BE49-F238E27FC236}">
                <a16:creationId xmlns:a16="http://schemas.microsoft.com/office/drawing/2014/main" id="{4F852DD4-A646-57AC-1D71-DCB9813B6B29}"/>
              </a:ext>
            </a:extLst>
          </p:cNvPr>
          <p:cNvSpPr/>
          <p:nvPr/>
        </p:nvSpPr>
        <p:spPr>
          <a:xfrm>
            <a:off x="4882494" y="1520711"/>
            <a:ext cx="2427012" cy="433615"/>
          </a:xfrm>
          <a:prstGeom prst="rect">
            <a:avLst/>
          </a:prstGeom>
          <a:solidFill>
            <a:srgbClr val="E66D0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solidFill>
                  <a:schemeClr val="bg1"/>
                </a:solidFill>
              </a:rPr>
              <a:t>Reliability</a:t>
            </a:r>
          </a:p>
        </p:txBody>
      </p:sp>
      <p:sp>
        <p:nvSpPr>
          <p:cNvPr id="14" name="Rectangle 13">
            <a:extLst>
              <a:ext uri="{FF2B5EF4-FFF2-40B4-BE49-F238E27FC236}">
                <a16:creationId xmlns:a16="http://schemas.microsoft.com/office/drawing/2014/main" id="{54F49A8B-4BCE-11CA-6F62-7CE413D7FA48}"/>
              </a:ext>
            </a:extLst>
          </p:cNvPr>
          <p:cNvSpPr/>
          <p:nvPr/>
        </p:nvSpPr>
        <p:spPr>
          <a:xfrm>
            <a:off x="8768694" y="1516075"/>
            <a:ext cx="2427012" cy="433615"/>
          </a:xfrm>
          <a:prstGeom prst="rect">
            <a:avLst/>
          </a:prstGeom>
          <a:solidFill>
            <a:srgbClr val="E66D0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solidFill>
                  <a:schemeClr val="bg1"/>
                </a:solidFill>
              </a:rPr>
              <a:t>Environmental</a:t>
            </a:r>
          </a:p>
        </p:txBody>
      </p:sp>
    </p:spTree>
    <p:extLst>
      <p:ext uri="{BB962C8B-B14F-4D97-AF65-F5344CB8AC3E}">
        <p14:creationId xmlns:p14="http://schemas.microsoft.com/office/powerpoint/2010/main" val="136651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9EB8-C6CA-C89A-634E-CC713EB9158A}"/>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C5948880-4FA8-74EF-0179-9453B8B07AB2}"/>
              </a:ext>
            </a:extLst>
          </p:cNvPr>
          <p:cNvSpPr>
            <a:spLocks noGrp="1"/>
          </p:cNvSpPr>
          <p:nvPr>
            <p:ph idx="1"/>
          </p:nvPr>
        </p:nvSpPr>
        <p:spPr>
          <a:xfrm>
            <a:off x="990600" y="1417638"/>
            <a:ext cx="8839200" cy="4343400"/>
          </a:xfrm>
        </p:spPr>
        <p:txBody>
          <a:bodyPr/>
          <a:lstStyle/>
          <a:p>
            <a:pPr marL="514350" indent="-514350">
              <a:spcAft>
                <a:spcPts val="600"/>
              </a:spcAft>
              <a:buFont typeface="+mj-lt"/>
              <a:buAutoNum type="romanUcPeriod"/>
            </a:pPr>
            <a:r>
              <a:rPr lang="en-US" sz="2200" dirty="0">
                <a:solidFill>
                  <a:srgbClr val="4F758B"/>
                </a:solidFill>
              </a:rPr>
              <a:t>Introductions </a:t>
            </a:r>
          </a:p>
          <a:p>
            <a:pPr marL="514350" indent="-514350">
              <a:spcAft>
                <a:spcPts val="600"/>
              </a:spcAft>
              <a:buFont typeface="+mj-lt"/>
              <a:buAutoNum type="romanUcPeriod"/>
            </a:pPr>
            <a:r>
              <a:rPr lang="en-US" sz="2200" dirty="0">
                <a:solidFill>
                  <a:srgbClr val="4F758B"/>
                </a:solidFill>
              </a:rPr>
              <a:t>General overview of CAISO and its core responsibilities </a:t>
            </a:r>
          </a:p>
          <a:p>
            <a:pPr marL="514350" indent="-514350">
              <a:spcAft>
                <a:spcPts val="600"/>
              </a:spcAft>
              <a:buFont typeface="+mj-lt"/>
              <a:buAutoNum type="romanUcPeriod"/>
            </a:pPr>
            <a:r>
              <a:rPr lang="en-US" sz="2200" dirty="0">
                <a:solidFill>
                  <a:srgbClr val="4F758B"/>
                </a:solidFill>
              </a:rPr>
              <a:t>Western Energy Markets (WEM) </a:t>
            </a:r>
          </a:p>
          <a:p>
            <a:pPr marL="971550" lvl="1" indent="-514350">
              <a:spcAft>
                <a:spcPts val="600"/>
              </a:spcAft>
              <a:buFont typeface="+mj-lt"/>
              <a:buAutoNum type="alphaLcParenR"/>
            </a:pPr>
            <a:r>
              <a:rPr lang="en-US" sz="2000" dirty="0">
                <a:solidFill>
                  <a:srgbClr val="4F758B"/>
                </a:solidFill>
              </a:rPr>
              <a:t>Western Energy Imbalance Market (WEIM) </a:t>
            </a:r>
          </a:p>
          <a:p>
            <a:pPr marL="971550" lvl="1" indent="-514350">
              <a:spcAft>
                <a:spcPts val="600"/>
              </a:spcAft>
              <a:buFont typeface="+mj-lt"/>
              <a:buAutoNum type="alphaLcParenR"/>
            </a:pPr>
            <a:r>
              <a:rPr lang="en-US" sz="2000" dirty="0">
                <a:solidFill>
                  <a:srgbClr val="4F758B"/>
                </a:solidFill>
              </a:rPr>
              <a:t>Extended Day-Ahead Market (EDAM)</a:t>
            </a:r>
          </a:p>
          <a:p>
            <a:pPr marL="971550" lvl="1" indent="-514350">
              <a:spcAft>
                <a:spcPts val="600"/>
              </a:spcAft>
              <a:buFont typeface="+mj-lt"/>
              <a:buAutoNum type="alphaLcParenR"/>
            </a:pPr>
            <a:r>
              <a:rPr lang="en-US" sz="2000" dirty="0">
                <a:solidFill>
                  <a:srgbClr val="4F758B"/>
                </a:solidFill>
              </a:rPr>
              <a:t>GHG emissions accounting</a:t>
            </a:r>
          </a:p>
          <a:p>
            <a:pPr marL="971550" lvl="1" indent="-514350">
              <a:spcAft>
                <a:spcPts val="600"/>
              </a:spcAft>
              <a:buFont typeface="+mj-lt"/>
              <a:buAutoNum type="alphaLcParenR"/>
            </a:pPr>
            <a:r>
              <a:rPr lang="en-US" sz="2000" dirty="0">
                <a:solidFill>
                  <a:srgbClr val="4F758B"/>
                </a:solidFill>
              </a:rPr>
              <a:t>EDAM Congestion Revenue Allocation</a:t>
            </a:r>
          </a:p>
          <a:p>
            <a:pPr marL="971550" lvl="1" indent="-514350">
              <a:spcAft>
                <a:spcPts val="600"/>
              </a:spcAft>
              <a:buFont typeface="+mj-lt"/>
              <a:buAutoNum type="alphaLcParenR"/>
            </a:pPr>
            <a:r>
              <a:rPr lang="en-US" sz="2000" dirty="0">
                <a:solidFill>
                  <a:srgbClr val="4F758B"/>
                </a:solidFill>
              </a:rPr>
              <a:t>WEM governance </a:t>
            </a:r>
          </a:p>
          <a:p>
            <a:pPr marL="0" indent="0">
              <a:spcAft>
                <a:spcPts val="600"/>
              </a:spcAft>
              <a:buNone/>
            </a:pPr>
            <a:endParaRPr lang="en-US" sz="2200" dirty="0">
              <a:solidFill>
                <a:srgbClr val="4F758B"/>
              </a:solidFill>
            </a:endParaRPr>
          </a:p>
        </p:txBody>
      </p:sp>
      <p:sp>
        <p:nvSpPr>
          <p:cNvPr id="4" name="Slide Number Placeholder 3">
            <a:extLst>
              <a:ext uri="{FF2B5EF4-FFF2-40B4-BE49-F238E27FC236}">
                <a16:creationId xmlns:a16="http://schemas.microsoft.com/office/drawing/2014/main" id="{C98163EF-86BC-C4CC-598D-50287B4F5BDA}"/>
              </a:ext>
            </a:extLst>
          </p:cNvPr>
          <p:cNvSpPr>
            <a:spLocks noGrp="1"/>
          </p:cNvSpPr>
          <p:nvPr>
            <p:ph type="sldNum" sz="quarter" idx="10"/>
          </p:nvPr>
        </p:nvSpPr>
        <p:spPr>
          <a:xfrm>
            <a:off x="9144000" y="6324600"/>
            <a:ext cx="2801957" cy="310960"/>
          </a:xfrm>
        </p:spPr>
        <p:txBody>
          <a:bodyPr/>
          <a:lstStyle/>
          <a:p>
            <a:r>
              <a:rPr lang="en-US" altLang="en-US" dirty="0"/>
              <a:t>Page </a:t>
            </a:r>
            <a:fld id="{E188C49E-526C-4CA2-87C2-E99663D5313E}" type="slidenum">
              <a:rPr lang="en-US" altLang="en-US" smtClean="0"/>
              <a:pPr/>
              <a:t>2</a:t>
            </a:fld>
            <a:endParaRPr lang="en-US" altLang="en-US" dirty="0"/>
          </a:p>
        </p:txBody>
      </p:sp>
    </p:spTree>
    <p:extLst>
      <p:ext uri="{BB962C8B-B14F-4D97-AF65-F5344CB8AC3E}">
        <p14:creationId xmlns:p14="http://schemas.microsoft.com/office/powerpoint/2010/main" val="16262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EDAM structure and participation elements</a:t>
            </a:r>
          </a:p>
        </p:txBody>
      </p:sp>
      <p:sp>
        <p:nvSpPr>
          <p:cNvPr id="3" name="Content Placeholder 2"/>
          <p:cNvSpPr>
            <a:spLocks noGrp="1"/>
          </p:cNvSpPr>
          <p:nvPr>
            <p:ph idx="1"/>
          </p:nvPr>
        </p:nvSpPr>
        <p:spPr>
          <a:xfrm>
            <a:off x="609600" y="1417638"/>
            <a:ext cx="10972800" cy="4678362"/>
          </a:xfrm>
        </p:spPr>
        <p:txBody>
          <a:bodyPr>
            <a:normAutofit fontScale="92500" lnSpcReduction="20000"/>
          </a:bodyPr>
          <a:lstStyle/>
          <a:p>
            <a:pPr>
              <a:spcAft>
                <a:spcPts val="1200"/>
              </a:spcAft>
            </a:pPr>
            <a:r>
              <a:rPr lang="en-US" dirty="0"/>
              <a:t>Voluntary participation at balancing authority area level</a:t>
            </a:r>
          </a:p>
          <a:p>
            <a:pPr>
              <a:spcAft>
                <a:spcPts val="1200"/>
              </a:spcAft>
            </a:pPr>
            <a:r>
              <a:rPr lang="en-US" dirty="0"/>
              <a:t>No exit fees; 6 month exit notification requirement </a:t>
            </a:r>
          </a:p>
          <a:p>
            <a:pPr>
              <a:spcAft>
                <a:spcPts val="1200"/>
              </a:spcAft>
            </a:pPr>
            <a:r>
              <a:rPr lang="en-US" dirty="0"/>
              <a:t>Ability to leverage existing systems and functionality </a:t>
            </a:r>
          </a:p>
          <a:p>
            <a:pPr>
              <a:spcAft>
                <a:spcPts val="1200"/>
              </a:spcAft>
            </a:pPr>
            <a:r>
              <a:rPr lang="en-US" dirty="0"/>
              <a:t>Maximize transmission to support transfers between EDAM areas, while supporting existing OATT transmission rights</a:t>
            </a:r>
          </a:p>
          <a:p>
            <a:pPr>
              <a:spcAft>
                <a:spcPts val="1200"/>
              </a:spcAft>
            </a:pPr>
            <a:r>
              <a:rPr lang="en-US" dirty="0"/>
              <a:t>Support transmission provider recovery of historical transmission revenues</a:t>
            </a:r>
          </a:p>
          <a:p>
            <a:pPr>
              <a:spcAft>
                <a:spcPts val="1200"/>
              </a:spcAft>
            </a:pPr>
            <a:r>
              <a:rPr lang="en-US" dirty="0"/>
              <a:t>Daily resource sufficiency evaluation compatible with different resource adequacy and resource planning programs; no pre-requisite to participate in Western Resource Adequacy Program (WRAP)</a:t>
            </a:r>
          </a:p>
          <a:p>
            <a:pPr>
              <a:spcAft>
                <a:spcPts val="1200"/>
              </a:spcAft>
            </a:pPr>
            <a:r>
              <a:rPr lang="en-US" dirty="0"/>
              <a:t>BAs retain key responsibilities for resource planning, transmission planning and reliability operation functions</a:t>
            </a:r>
          </a:p>
          <a:p>
            <a:pPr marL="0" indent="0">
              <a:buNone/>
            </a:pP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a:xfrm>
            <a:off x="8991600" y="6324600"/>
            <a:ext cx="2801957" cy="310960"/>
          </a:xfrm>
        </p:spPr>
        <p:txBody>
          <a:bodyPr/>
          <a:lstStyle/>
          <a:p>
            <a:r>
              <a:rPr lang="en-US" altLang="en-US" dirty="0"/>
              <a:t>Page </a:t>
            </a:r>
            <a:fld id="{E188C49E-526C-4CA2-87C2-E99663D5313E}" type="slidenum">
              <a:rPr lang="en-US" altLang="en-US" smtClean="0"/>
              <a:pPr/>
              <a:t>20</a:t>
            </a:fld>
            <a:endParaRPr lang="en-US" altLang="en-US" dirty="0"/>
          </a:p>
        </p:txBody>
      </p:sp>
    </p:spTree>
    <p:extLst>
      <p:ext uri="{BB962C8B-B14F-4D97-AF65-F5344CB8AC3E}">
        <p14:creationId xmlns:p14="http://schemas.microsoft.com/office/powerpoint/2010/main" val="251891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EDAM resource sufficiency evaluation is a universal adapter </a:t>
            </a:r>
            <a:br>
              <a:rPr lang="en-US" dirty="0"/>
            </a:br>
            <a:r>
              <a:rPr lang="en-US" dirty="0"/>
              <a:t>for different Resource Adequacy programs</a:t>
            </a:r>
          </a:p>
        </p:txBody>
      </p:sp>
      <p:sp>
        <p:nvSpPr>
          <p:cNvPr id="3" name="Content Placeholder 2"/>
          <p:cNvSpPr>
            <a:spLocks noGrp="1"/>
          </p:cNvSpPr>
          <p:nvPr>
            <p:ph idx="1"/>
          </p:nvPr>
        </p:nvSpPr>
        <p:spPr>
          <a:xfrm>
            <a:off x="609600" y="1600201"/>
            <a:ext cx="4419600" cy="4343400"/>
          </a:xfrm>
        </p:spPr>
        <p:txBody>
          <a:bodyPr>
            <a:normAutofit fontScale="92500"/>
          </a:bodyPr>
          <a:lstStyle/>
          <a:p>
            <a:pPr>
              <a:spcBef>
                <a:spcPts val="0"/>
              </a:spcBef>
            </a:pPr>
            <a:r>
              <a:rPr lang="en-US" sz="2200" dirty="0"/>
              <a:t>Each balancing area offers sufficient supply into the market to meet its </a:t>
            </a:r>
            <a:r>
              <a:rPr lang="en-US" sz="2200" b="1" dirty="0"/>
              <a:t>next day </a:t>
            </a:r>
            <a:r>
              <a:rPr lang="en-US" sz="2200" dirty="0"/>
              <a:t>forecasted obligations.  </a:t>
            </a:r>
          </a:p>
          <a:p>
            <a:pPr lvl="1">
              <a:spcBef>
                <a:spcPts val="1200"/>
              </a:spcBef>
            </a:pPr>
            <a:r>
              <a:rPr lang="en-US" sz="2200" dirty="0"/>
              <a:t>Evaluation across all 24 hours</a:t>
            </a:r>
          </a:p>
          <a:p>
            <a:pPr>
              <a:spcBef>
                <a:spcPts val="2400"/>
              </a:spcBef>
            </a:pPr>
            <a:r>
              <a:rPr lang="en-US" sz="2200" dirty="0"/>
              <a:t>Day-ahead evaluation tests that have sufficient bids to meet:</a:t>
            </a:r>
          </a:p>
          <a:p>
            <a:pPr lvl="1">
              <a:spcBef>
                <a:spcPts val="1200"/>
              </a:spcBef>
            </a:pPr>
            <a:r>
              <a:rPr lang="en-US" sz="2200" dirty="0"/>
              <a:t>Load forecast</a:t>
            </a:r>
          </a:p>
          <a:p>
            <a:pPr lvl="1">
              <a:spcBef>
                <a:spcPts val="1200"/>
              </a:spcBef>
            </a:pPr>
            <a:r>
              <a:rPr lang="en-US" sz="2200" dirty="0"/>
              <a:t>Uncertainty </a:t>
            </a:r>
          </a:p>
          <a:p>
            <a:pPr lvl="1">
              <a:spcBef>
                <a:spcPts val="1200"/>
              </a:spcBef>
            </a:pPr>
            <a:r>
              <a:rPr lang="en-US" sz="2200" dirty="0"/>
              <a:t>Ancillary services</a:t>
            </a:r>
          </a:p>
        </p:txBody>
      </p:sp>
      <p:sp>
        <p:nvSpPr>
          <p:cNvPr id="4" name="Slide Number Placeholder 3">
            <a:extLst>
              <a:ext uri="{FF2B5EF4-FFF2-40B4-BE49-F238E27FC236}">
                <a16:creationId xmlns:a16="http://schemas.microsoft.com/office/drawing/2014/main" id="{7C66F470-A1C6-7C32-0E37-39FDCE381BEA}"/>
              </a:ext>
            </a:extLst>
          </p:cNvPr>
          <p:cNvSpPr>
            <a:spLocks noGrp="1"/>
          </p:cNvSpPr>
          <p:nvPr>
            <p:ph type="sldNum" sz="quarter" idx="10"/>
          </p:nvPr>
        </p:nvSpPr>
        <p:spPr>
          <a:xfrm>
            <a:off x="8991600" y="6324600"/>
            <a:ext cx="2801957" cy="310960"/>
          </a:xfrm>
        </p:spPr>
        <p:txBody>
          <a:bodyPr/>
          <a:lstStyle/>
          <a:p>
            <a:r>
              <a:rPr lang="en-US" altLang="en-US" dirty="0"/>
              <a:t>Page </a:t>
            </a:r>
            <a:fld id="{E188C49E-526C-4CA2-87C2-E99663D5313E}" type="slidenum">
              <a:rPr lang="en-US" altLang="en-US" smtClean="0"/>
              <a:pPr/>
              <a:t>21</a:t>
            </a:fld>
            <a:endParaRPr lang="en-US" altLang="en-US" dirty="0"/>
          </a:p>
        </p:txBody>
      </p:sp>
      <p:pic>
        <p:nvPicPr>
          <p:cNvPr id="8" name="Picture 7">
            <a:extLst>
              <a:ext uri="{FF2B5EF4-FFF2-40B4-BE49-F238E27FC236}">
                <a16:creationId xmlns:a16="http://schemas.microsoft.com/office/drawing/2014/main" id="{B77437D2-B836-ACE3-2C2F-344D7B02F31F}"/>
              </a:ext>
            </a:extLst>
          </p:cNvPr>
          <p:cNvPicPr>
            <a:picLocks noChangeAspect="1"/>
          </p:cNvPicPr>
          <p:nvPr/>
        </p:nvPicPr>
        <p:blipFill>
          <a:blip r:embed="rId3"/>
          <a:stretch>
            <a:fillRect/>
          </a:stretch>
        </p:blipFill>
        <p:spPr>
          <a:xfrm>
            <a:off x="5029200" y="1371600"/>
            <a:ext cx="6973857" cy="4762036"/>
          </a:xfrm>
          <a:prstGeom prst="rect">
            <a:avLst/>
          </a:prstGeom>
        </p:spPr>
      </p:pic>
    </p:spTree>
    <p:extLst>
      <p:ext uri="{BB962C8B-B14F-4D97-AF65-F5344CB8AC3E}">
        <p14:creationId xmlns:p14="http://schemas.microsoft.com/office/powerpoint/2010/main" val="254841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a:effectLst/>
              </a:rPr>
              <a:t>Maximizing mutual gains: the impact of a coordinated </a:t>
            </a:r>
            <a:r>
              <a:rPr lang="en-US" dirty="0"/>
              <a:t>Extended Day-Ahead Market (EDAM)</a:t>
            </a:r>
          </a:p>
        </p:txBody>
      </p:sp>
      <p:sp>
        <p:nvSpPr>
          <p:cNvPr id="3" name="Content Placeholder 2"/>
          <p:cNvSpPr>
            <a:spLocks noGrp="1"/>
          </p:cNvSpPr>
          <p:nvPr>
            <p:ph idx="1"/>
          </p:nvPr>
        </p:nvSpPr>
        <p:spPr/>
        <p:txBody>
          <a:bodyPr>
            <a:normAutofit fontScale="92500" lnSpcReduction="20000"/>
          </a:bodyPr>
          <a:lstStyle/>
          <a:p>
            <a:pPr marL="0" indent="0">
              <a:buNone/>
            </a:pPr>
            <a:r>
              <a:rPr lang="en-US" sz="2000" b="1" u="sng" dirty="0">
                <a:solidFill>
                  <a:srgbClr val="727337"/>
                </a:solidFill>
              </a:rPr>
              <a:t>Executed EDAM Implementation Agreements</a:t>
            </a:r>
            <a:r>
              <a:rPr lang="en-US" sz="2000" b="1" dirty="0">
                <a:solidFill>
                  <a:srgbClr val="727337"/>
                </a:solidFill>
              </a:rPr>
              <a:t>:</a:t>
            </a:r>
          </a:p>
          <a:p>
            <a:r>
              <a:rPr lang="en-US" sz="2000" dirty="0"/>
              <a:t>PacifiCorp (2026) </a:t>
            </a:r>
          </a:p>
          <a:p>
            <a:r>
              <a:rPr lang="en-US" sz="2000" dirty="0"/>
              <a:t>Portland General Electric (2026) </a:t>
            </a:r>
          </a:p>
          <a:p>
            <a:r>
              <a:rPr lang="en-US" sz="2000" dirty="0"/>
              <a:t>Balancing Authority of Northern California (2027)</a:t>
            </a:r>
          </a:p>
          <a:p>
            <a:r>
              <a:rPr lang="en-US" sz="2000" dirty="0"/>
              <a:t>Los Angeles Department of Water and Power (2027)</a:t>
            </a:r>
          </a:p>
          <a:p>
            <a:r>
              <a:rPr lang="en-US" sz="2000" dirty="0"/>
              <a:t>Turlock Irrigation District (2027)</a:t>
            </a:r>
          </a:p>
          <a:p>
            <a:r>
              <a:rPr lang="en-US" sz="2000" dirty="0"/>
              <a:t>Imperial Irrigation District (2028)</a:t>
            </a:r>
          </a:p>
          <a:p>
            <a:pPr marL="0" indent="0">
              <a:buNone/>
            </a:pPr>
            <a:endParaRPr lang="en-US" sz="2000" dirty="0"/>
          </a:p>
          <a:p>
            <a:pPr marL="0" indent="0">
              <a:buNone/>
            </a:pPr>
            <a:r>
              <a:rPr lang="en-US" sz="2000" b="1" u="sng" dirty="0">
                <a:solidFill>
                  <a:srgbClr val="727337"/>
                </a:solidFill>
              </a:rPr>
              <a:t>Publicly Indicated Leaning Towards EDAM</a:t>
            </a:r>
            <a:r>
              <a:rPr lang="en-US" sz="2000" b="1" dirty="0">
                <a:solidFill>
                  <a:srgbClr val="727337"/>
                </a:solidFill>
              </a:rPr>
              <a:t>:</a:t>
            </a:r>
          </a:p>
          <a:p>
            <a:r>
              <a:rPr lang="en-US" sz="2000" dirty="0"/>
              <a:t>Idaho Power Company</a:t>
            </a:r>
          </a:p>
          <a:p>
            <a:r>
              <a:rPr lang="en-US" sz="2000" dirty="0"/>
              <a:t>NV Energy</a:t>
            </a:r>
          </a:p>
          <a:p>
            <a:r>
              <a:rPr lang="en-US" sz="2000" dirty="0" err="1"/>
              <a:t>PowerWatch</a:t>
            </a:r>
            <a:r>
              <a:rPr lang="en-US" sz="2000" dirty="0"/>
              <a:t> (formerly BHE Montana)</a:t>
            </a:r>
          </a:p>
          <a:p>
            <a:r>
              <a:rPr lang="en-US" sz="2000" dirty="0"/>
              <a:t>PNM</a:t>
            </a:r>
          </a:p>
          <a:p>
            <a:r>
              <a:rPr lang="en-US" sz="2000" dirty="0"/>
              <a:t>Arizona G&amp;T Coops / WAPA-DSW</a:t>
            </a:r>
          </a:p>
          <a:p>
            <a:pPr marL="0" indent="0">
              <a:buNone/>
            </a:pPr>
            <a:endParaRPr lang="en-US" sz="2000" dirty="0"/>
          </a:p>
          <a:p>
            <a:endParaRPr lang="en-US" dirty="0"/>
          </a:p>
        </p:txBody>
      </p:sp>
      <p:sp>
        <p:nvSpPr>
          <p:cNvPr id="4" name="Slide Number Placeholder 3">
            <a:extLst>
              <a:ext uri="{FF2B5EF4-FFF2-40B4-BE49-F238E27FC236}">
                <a16:creationId xmlns:a16="http://schemas.microsoft.com/office/drawing/2014/main" id="{344A5349-0850-B3D7-DC63-E7FCE768038A}"/>
              </a:ext>
            </a:extLst>
          </p:cNvPr>
          <p:cNvSpPr>
            <a:spLocks noGrp="1"/>
          </p:cNvSpPr>
          <p:nvPr>
            <p:ph type="sldNum" sz="quarter" idx="10"/>
          </p:nvPr>
        </p:nvSpPr>
        <p:spPr>
          <a:xfrm>
            <a:off x="9038421" y="6343966"/>
            <a:ext cx="2801957" cy="310960"/>
          </a:xfrm>
        </p:spPr>
        <p:txBody>
          <a:bodyPr/>
          <a:lstStyle/>
          <a:p>
            <a:r>
              <a:rPr lang="en-US" altLang="en-US" dirty="0"/>
              <a:t>Page </a:t>
            </a:r>
            <a:fld id="{E188C49E-526C-4CA2-87C2-E99663D5313E}" type="slidenum">
              <a:rPr lang="en-US" altLang="en-US" smtClean="0"/>
              <a:pPr/>
              <a:t>22</a:t>
            </a:fld>
            <a:endParaRPr lang="en-US" altLang="en-US" dirty="0"/>
          </a:p>
        </p:txBody>
      </p:sp>
      <p:pic>
        <p:nvPicPr>
          <p:cNvPr id="1026" name="Picture 2" descr="https://www.westerneim.com/Style%20Library/caiso/images/EDAMmap.jpg"/>
          <p:cNvPicPr>
            <a:picLocks noChangeAspect="1" noChangeArrowheads="1"/>
          </p:cNvPicPr>
          <p:nvPr/>
        </p:nvPicPr>
        <p:blipFill rotWithShape="1">
          <a:blip r:embed="rId3">
            <a:extLst>
              <a:ext uri="{28A0092B-C50C-407E-A947-70E740481C1C}">
                <a14:useLocalDpi xmlns:a14="http://schemas.microsoft.com/office/drawing/2010/main" val="0"/>
              </a:ext>
            </a:extLst>
          </a:blip>
          <a:srcRect t="5834" r="12245"/>
          <a:stretch/>
        </p:blipFill>
        <p:spPr bwMode="auto">
          <a:xfrm>
            <a:off x="6934200" y="1295400"/>
            <a:ext cx="3505200" cy="502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71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www.westerneim.com/Style%20Library/caiso/images/EDAMmap.jpg"/>
          <p:cNvPicPr>
            <a:picLocks noChangeAspect="1" noChangeArrowheads="1"/>
          </p:cNvPicPr>
          <p:nvPr/>
        </p:nvPicPr>
        <p:blipFill rotWithShape="1">
          <a:blip r:embed="rId3">
            <a:extLst>
              <a:ext uri="{28A0092B-C50C-407E-A947-70E740481C1C}">
                <a14:useLocalDpi xmlns:a14="http://schemas.microsoft.com/office/drawing/2010/main" val="0"/>
              </a:ext>
            </a:extLst>
          </a:blip>
          <a:srcRect t="5834" r="12245"/>
          <a:stretch/>
        </p:blipFill>
        <p:spPr bwMode="auto">
          <a:xfrm>
            <a:off x="7931099" y="304800"/>
            <a:ext cx="4149527" cy="594453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0923743" y="2525635"/>
            <a:ext cx="1082278" cy="16155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a:t>GHG design </a:t>
            </a:r>
            <a:r>
              <a:rPr lang="en-US" dirty="0"/>
              <a:t>in the WEIM and EDAM</a:t>
            </a:r>
          </a:p>
        </p:txBody>
      </p:sp>
      <p:sp>
        <p:nvSpPr>
          <p:cNvPr id="3" name="Content Placeholder 2"/>
          <p:cNvSpPr>
            <a:spLocks noGrp="1"/>
          </p:cNvSpPr>
          <p:nvPr>
            <p:ph idx="1"/>
          </p:nvPr>
        </p:nvSpPr>
        <p:spPr>
          <a:xfrm>
            <a:off x="718856" y="1257223"/>
            <a:ext cx="5748802" cy="4911393"/>
          </a:xfrm>
        </p:spPr>
        <p:txBody>
          <a:bodyPr/>
          <a:lstStyle/>
          <a:p>
            <a:pPr>
              <a:spcAft>
                <a:spcPts val="900"/>
              </a:spcAft>
            </a:pPr>
            <a:r>
              <a:rPr lang="en-US" sz="2000" dirty="0"/>
              <a:t>A GHG bid adder framework, to reflect GHG pricing, has been in place since 2014 in the WEIM (will go-live for WA in 2026)</a:t>
            </a:r>
          </a:p>
          <a:p>
            <a:pPr>
              <a:spcAft>
                <a:spcPts val="900"/>
              </a:spcAft>
            </a:pPr>
            <a:r>
              <a:rPr lang="en-US" sz="2000" dirty="0"/>
              <a:t>EDAM extends the existing WEIM framework so that resources can </a:t>
            </a:r>
            <a:r>
              <a:rPr lang="en-US" sz="2000" b="1" dirty="0"/>
              <a:t>voluntarily elect </a:t>
            </a:r>
            <a:r>
              <a:rPr lang="en-US" sz="2000" dirty="0"/>
              <a:t>whether to be committed and dispatched to serve load in multiple greenhouse gas areas (Washington and California in 2026)</a:t>
            </a:r>
          </a:p>
          <a:p>
            <a:pPr>
              <a:spcAft>
                <a:spcPts val="900"/>
              </a:spcAft>
            </a:pPr>
            <a:r>
              <a:rPr lang="en-US" sz="2000" dirty="0"/>
              <a:t>Non-GHG regulation areas dispatch and prices </a:t>
            </a:r>
            <a:r>
              <a:rPr lang="en-US" sz="2000" u="sng" dirty="0"/>
              <a:t>do not </a:t>
            </a:r>
            <a:r>
              <a:rPr lang="en-US" sz="2000" dirty="0"/>
              <a:t>reflect GHG costs</a:t>
            </a:r>
          </a:p>
          <a:p>
            <a:pPr>
              <a:spcAft>
                <a:spcPts val="900"/>
              </a:spcAft>
            </a:pPr>
            <a:r>
              <a:rPr lang="en-US" sz="2000" dirty="0"/>
              <a:t>Provision of data and metrics to support utilities evaluation of compliance with state or regulatory programs</a:t>
            </a:r>
            <a:endParaRPr lang="en-US" sz="1400" dirty="0"/>
          </a:p>
        </p:txBody>
      </p:sp>
      <p:sp>
        <p:nvSpPr>
          <p:cNvPr id="4" name="Slide Number Placeholder 3"/>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686868"/>
                </a:solidFill>
                <a:effectLst/>
                <a:uLnTx/>
                <a:uFillTx/>
                <a:latin typeface="Arial" panose="020B0604020202020204" pitchFamily="34" charset="0"/>
                <a:ea typeface="+mn-ea"/>
                <a:cs typeface="+mn-cs"/>
              </a:rPr>
              <a:t>Page </a:t>
            </a:r>
            <a:fld id="{E188C49E-526C-4CA2-87C2-E99663D5313E}" type="slidenum">
              <a:rPr kumimoji="0" lang="en-US" altLang="en-US" sz="1000" b="0" i="0" u="none" strike="noStrike" kern="1200" cap="none" spc="0" normalizeH="0" baseline="0" noProof="0">
                <a:ln>
                  <a:noFill/>
                </a:ln>
                <a:solidFill>
                  <a:srgbClr val="686868"/>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686868"/>
              </a:solidFill>
              <a:effectLst/>
              <a:uLnTx/>
              <a:uFillTx/>
              <a:latin typeface="Arial" panose="020B0604020202020204" pitchFamily="34" charset="0"/>
              <a:ea typeface="+mn-ea"/>
              <a:cs typeface="+mn-cs"/>
            </a:endParaRPr>
          </a:p>
        </p:txBody>
      </p:sp>
      <p:sp>
        <p:nvSpPr>
          <p:cNvPr id="8" name="TextBox 7"/>
          <p:cNvSpPr txBox="1"/>
          <p:nvPr/>
        </p:nvSpPr>
        <p:spPr>
          <a:xfrm>
            <a:off x="10915244" y="2586568"/>
            <a:ext cx="1151094" cy="1731243"/>
          </a:xfrm>
          <a:prstGeom prst="rect">
            <a:avLst/>
          </a:prstGeom>
          <a:noFill/>
        </p:spPr>
        <p:txBody>
          <a:bodyPr wrap="square" rtlCol="0">
            <a:spAutoFit/>
          </a:bodyPr>
          <a:lstStyle/>
          <a:p>
            <a:pPr marL="0" marR="0" lvl="0" indent="0" algn="ctr" defTabSz="685800" rtl="0" eaLnBrk="0" fontAlgn="base" latinLnBrk="0" hangingPunct="0">
              <a:lnSpc>
                <a:spcPct val="100000"/>
              </a:lnSpc>
              <a:spcBef>
                <a:spcPts val="900"/>
              </a:spcBef>
              <a:spcAft>
                <a:spcPct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Non-GHG Area Bid:</a:t>
            </a:r>
          </a:p>
          <a:p>
            <a:pPr marL="0" marR="0" lvl="0" indent="0" algn="ctr" defTabSz="685800" rtl="0" eaLnBrk="0" fontAlgn="base" latinLnBrk="0" hangingPunct="0">
              <a:lnSpc>
                <a:spcPct val="100000"/>
              </a:lnSpc>
              <a:spcBef>
                <a:spcPts val="900"/>
              </a:spcBef>
              <a:spcAft>
                <a:spcPct val="0"/>
              </a:spcAft>
              <a:buClrTx/>
              <a:buSzTx/>
              <a:buFontTx/>
              <a:buNone/>
              <a:tabLst/>
              <a:defRPr/>
            </a:pPr>
            <a:r>
              <a:rPr kumimoji="0" lang="en-US" sz="825" b="1" i="0" u="sng" strike="noStrike" kern="1200" cap="none" spc="0" normalizeH="0" baseline="0" noProof="0" dirty="0">
                <a:ln>
                  <a:noFill/>
                </a:ln>
                <a:solidFill>
                  <a:prstClr val="black"/>
                </a:solidFill>
                <a:effectLst/>
                <a:uLnTx/>
                <a:uFillTx/>
                <a:latin typeface="Arial" panose="020B0604020202020204" pitchFamily="34" charset="0"/>
                <a:ea typeface="+mn-ea"/>
                <a:cs typeface="+mn-cs"/>
              </a:rPr>
              <a:t>Internal:</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Energy only, does not include GHG bid adder</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825" b="1" i="0" u="sng" strike="noStrike" kern="1200" cap="none" spc="0" normalizeH="0" baseline="0" noProof="0" dirty="0">
                <a:ln>
                  <a:noFill/>
                </a:ln>
                <a:solidFill>
                  <a:prstClr val="black"/>
                </a:solidFill>
                <a:effectLst/>
                <a:uLnTx/>
                <a:uFillTx/>
                <a:latin typeface="Arial" panose="020B0604020202020204" pitchFamily="34" charset="0"/>
                <a:ea typeface="+mn-ea"/>
                <a:cs typeface="+mn-cs"/>
              </a:rPr>
              <a:t>Specified Imports to CA or WA:</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Resource submits voluntary GHG bid adder</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ounded Rectangle 9"/>
          <p:cNvSpPr/>
          <p:nvPr/>
        </p:nvSpPr>
        <p:spPr>
          <a:xfrm>
            <a:off x="7266045" y="2612941"/>
            <a:ext cx="857250" cy="7398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p:nvSpPr>
        <p:spPr>
          <a:xfrm>
            <a:off x="7483669" y="2612940"/>
            <a:ext cx="685800" cy="923330"/>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 Bid:</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GHG $ in energy bid</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Rounded Rectangle 13"/>
          <p:cNvSpPr/>
          <p:nvPr/>
        </p:nvSpPr>
        <p:spPr>
          <a:xfrm>
            <a:off x="7439908" y="956940"/>
            <a:ext cx="898566" cy="836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p:cNvSpPr txBox="1"/>
          <p:nvPr/>
        </p:nvSpPr>
        <p:spPr>
          <a:xfrm>
            <a:off x="7722038" y="1032207"/>
            <a:ext cx="685800" cy="923330"/>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WA Bid:</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Includes GHG $ in energy bid</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2843" y="1232285"/>
            <a:ext cx="285750" cy="28575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7033" y="2791841"/>
            <a:ext cx="285750" cy="28575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5369" y="2715178"/>
            <a:ext cx="285750" cy="304256"/>
          </a:xfrm>
          <a:prstGeom prst="rect">
            <a:avLst/>
          </a:prstGeom>
        </p:spPr>
      </p:pic>
    </p:spTree>
    <p:extLst>
      <p:ext uri="{BB962C8B-B14F-4D97-AF65-F5344CB8AC3E}">
        <p14:creationId xmlns:p14="http://schemas.microsoft.com/office/powerpoint/2010/main" val="24889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6">
            <a:extLst>
              <a:ext uri="{FF2B5EF4-FFF2-40B4-BE49-F238E27FC236}">
                <a16:creationId xmlns:a16="http://schemas.microsoft.com/office/drawing/2014/main" id="{AB60326E-77B2-EE42-4DA3-2A87A38C5FDD}"/>
              </a:ext>
            </a:extLst>
          </p:cNvPr>
          <p:cNvGraphicFramePr>
            <a:graphicFrameLocks/>
          </p:cNvGraphicFramePr>
          <p:nvPr>
            <p:extLst>
              <p:ext uri="{D42A27DB-BD31-4B8C-83A1-F6EECF244321}">
                <p14:modId xmlns:p14="http://schemas.microsoft.com/office/powerpoint/2010/main" val="698393020"/>
              </p:ext>
            </p:extLst>
          </p:nvPr>
        </p:nvGraphicFramePr>
        <p:xfrm>
          <a:off x="6619258" y="1845096"/>
          <a:ext cx="4124942" cy="37913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84700" y="346167"/>
            <a:ext cx="13335000" cy="1036638"/>
          </a:xfrm>
        </p:spPr>
        <p:txBody>
          <a:bodyPr/>
          <a:lstStyle/>
          <a:p>
            <a:r>
              <a:rPr lang="en-US" dirty="0"/>
              <a:t>GHG Design: GHG Region Load Pays for GHG Compliance Costs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02699527"/>
              </p:ext>
            </p:extLst>
          </p:nvPr>
        </p:nvGraphicFramePr>
        <p:xfrm>
          <a:off x="594804" y="1956191"/>
          <a:ext cx="3932336" cy="3734134"/>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p:cNvSpPr/>
          <p:nvPr/>
        </p:nvSpPr>
        <p:spPr>
          <a:xfrm>
            <a:off x="914400" y="4725681"/>
            <a:ext cx="1445328" cy="514946"/>
          </a:xfrm>
          <a:prstGeom prst="rect">
            <a:avLst/>
          </a:prstGeom>
          <a:solidFill>
            <a:schemeClr val="accent4">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Bid 1 </a:t>
            </a:r>
          </a:p>
        </p:txBody>
      </p:sp>
      <p:sp>
        <p:nvSpPr>
          <p:cNvPr id="30" name="Rectangle 29"/>
          <p:cNvSpPr/>
          <p:nvPr/>
        </p:nvSpPr>
        <p:spPr>
          <a:xfrm>
            <a:off x="2347141" y="4487475"/>
            <a:ext cx="775959" cy="742273"/>
          </a:xfrm>
          <a:prstGeom prst="rect">
            <a:avLst/>
          </a:prstGeom>
          <a:solidFill>
            <a:schemeClr val="accent6">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Bid 2</a:t>
            </a:r>
          </a:p>
        </p:txBody>
      </p:sp>
      <p:sp>
        <p:nvSpPr>
          <p:cNvPr id="33" name="Rectangle 32"/>
          <p:cNvSpPr/>
          <p:nvPr/>
        </p:nvSpPr>
        <p:spPr>
          <a:xfrm>
            <a:off x="3125482" y="4193484"/>
            <a:ext cx="1121144" cy="1036259"/>
          </a:xfrm>
          <a:prstGeom prst="rect">
            <a:avLst/>
          </a:prstGeom>
          <a:solidFill>
            <a:schemeClr val="tx2">
              <a:lumMod val="40000"/>
              <a:lumOff val="60000"/>
              <a:alpha val="2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Bid 3</a:t>
            </a:r>
          </a:p>
        </p:txBody>
      </p:sp>
      <p:sp>
        <p:nvSpPr>
          <p:cNvPr id="52" name="TextBox 51"/>
          <p:cNvSpPr txBox="1"/>
          <p:nvPr/>
        </p:nvSpPr>
        <p:spPr>
          <a:xfrm>
            <a:off x="4522200" y="5187487"/>
            <a:ext cx="997528" cy="369332"/>
          </a:xfrm>
          <a:prstGeom prst="rect">
            <a:avLst/>
          </a:prstGeom>
          <a:noFill/>
        </p:spPr>
        <p:txBody>
          <a:bodyPr wrap="square" rtlCol="0">
            <a:spAutoFit/>
          </a:bodyPr>
          <a:lstStyle/>
          <a:p>
            <a:r>
              <a:rPr lang="en-US" sz="1400" dirty="0"/>
              <a:t>MW</a:t>
            </a:r>
            <a:r>
              <a:rPr lang="en-US" dirty="0"/>
              <a:t> </a:t>
            </a:r>
          </a:p>
        </p:txBody>
      </p:sp>
      <p:sp>
        <p:nvSpPr>
          <p:cNvPr id="53" name="TextBox 52"/>
          <p:cNvSpPr txBox="1"/>
          <p:nvPr/>
        </p:nvSpPr>
        <p:spPr>
          <a:xfrm>
            <a:off x="219965" y="1468173"/>
            <a:ext cx="997528" cy="307777"/>
          </a:xfrm>
          <a:prstGeom prst="rect">
            <a:avLst/>
          </a:prstGeom>
          <a:noFill/>
        </p:spPr>
        <p:txBody>
          <a:bodyPr wrap="square" rtlCol="0">
            <a:spAutoFit/>
          </a:bodyPr>
          <a:lstStyle/>
          <a:p>
            <a:r>
              <a:rPr lang="en-US" sz="1400" dirty="0"/>
              <a:t>$/MW</a:t>
            </a:r>
            <a:endParaRPr lang="en-US" dirty="0"/>
          </a:p>
        </p:txBody>
      </p:sp>
      <p:sp>
        <p:nvSpPr>
          <p:cNvPr id="54" name="TextBox 53"/>
          <p:cNvSpPr txBox="1"/>
          <p:nvPr/>
        </p:nvSpPr>
        <p:spPr>
          <a:xfrm>
            <a:off x="1130602" y="5258893"/>
            <a:ext cx="3656743" cy="307777"/>
          </a:xfrm>
          <a:prstGeom prst="rect">
            <a:avLst/>
          </a:prstGeom>
          <a:noFill/>
        </p:spPr>
        <p:txBody>
          <a:bodyPr wrap="square" rtlCol="0">
            <a:spAutoFit/>
          </a:bodyPr>
          <a:lstStyle/>
          <a:p>
            <a:r>
              <a:rPr lang="en-US" sz="1400" dirty="0"/>
              <a:t>100	200	300	400</a:t>
            </a:r>
            <a:endParaRPr lang="en-US" dirty="0"/>
          </a:p>
        </p:txBody>
      </p:sp>
      <p:cxnSp>
        <p:nvCxnSpPr>
          <p:cNvPr id="12" name="Straight Connector 11"/>
          <p:cNvCxnSpPr>
            <a:cxnSpLocks/>
          </p:cNvCxnSpPr>
          <p:nvPr/>
        </p:nvCxnSpPr>
        <p:spPr>
          <a:xfrm flipH="1">
            <a:off x="2475338" y="1997849"/>
            <a:ext cx="37341" cy="323059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a:cxnSpLocks/>
          </p:cNvCxnSpPr>
          <p:nvPr/>
        </p:nvCxnSpPr>
        <p:spPr>
          <a:xfrm>
            <a:off x="870992" y="4479790"/>
            <a:ext cx="3620518" cy="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6"/>
          <p:cNvSpPr txBox="1"/>
          <p:nvPr/>
        </p:nvSpPr>
        <p:spPr>
          <a:xfrm>
            <a:off x="2013118" y="1552494"/>
            <a:ext cx="99912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accent6"/>
                </a:solidFill>
              </a:rPr>
              <a:t>Demand / Load </a:t>
            </a:r>
          </a:p>
        </p:txBody>
      </p:sp>
      <p:sp>
        <p:nvSpPr>
          <p:cNvPr id="69" name="Rectangle 68"/>
          <p:cNvSpPr/>
          <p:nvPr/>
        </p:nvSpPr>
        <p:spPr>
          <a:xfrm>
            <a:off x="2811929" y="2218139"/>
            <a:ext cx="1483979" cy="1169551"/>
          </a:xfrm>
          <a:prstGeom prst="rect">
            <a:avLst/>
          </a:prstGeom>
        </p:spPr>
        <p:txBody>
          <a:bodyPr wrap="square">
            <a:spAutoFit/>
          </a:bodyPr>
          <a:lstStyle/>
          <a:p>
            <a:r>
              <a:rPr lang="en-US" sz="1400" b="1" dirty="0">
                <a:solidFill>
                  <a:schemeClr val="tx2"/>
                </a:solidFill>
              </a:rPr>
              <a:t>All dispatched resources are paid the marginal cost of $15</a:t>
            </a:r>
          </a:p>
        </p:txBody>
      </p:sp>
      <p:sp>
        <p:nvSpPr>
          <p:cNvPr id="72" name="TextBox 71"/>
          <p:cNvSpPr txBox="1"/>
          <p:nvPr/>
        </p:nvSpPr>
        <p:spPr>
          <a:xfrm>
            <a:off x="372228" y="4325902"/>
            <a:ext cx="997528" cy="307777"/>
          </a:xfrm>
          <a:prstGeom prst="rect">
            <a:avLst/>
          </a:prstGeom>
          <a:noFill/>
        </p:spPr>
        <p:txBody>
          <a:bodyPr wrap="square" rtlCol="0">
            <a:spAutoFit/>
          </a:bodyPr>
          <a:lstStyle/>
          <a:p>
            <a:r>
              <a:rPr lang="en-US" sz="1400" b="1" dirty="0">
                <a:solidFill>
                  <a:srgbClr val="C00000"/>
                </a:solidFill>
              </a:rPr>
              <a:t>$15</a:t>
            </a:r>
            <a:endParaRPr lang="en-US" b="1" dirty="0">
              <a:solidFill>
                <a:srgbClr val="C00000"/>
              </a:solidFill>
            </a:endParaRPr>
          </a:p>
        </p:txBody>
      </p:sp>
      <p:sp>
        <p:nvSpPr>
          <p:cNvPr id="73" name="Rectangle 72"/>
          <p:cNvSpPr/>
          <p:nvPr/>
        </p:nvSpPr>
        <p:spPr>
          <a:xfrm>
            <a:off x="33716" y="1066960"/>
            <a:ext cx="5301208" cy="369332"/>
          </a:xfrm>
          <a:prstGeom prst="rect">
            <a:avLst/>
          </a:prstGeom>
        </p:spPr>
        <p:txBody>
          <a:bodyPr wrap="square">
            <a:spAutoFit/>
          </a:bodyPr>
          <a:lstStyle/>
          <a:p>
            <a:pPr algn="ctr"/>
            <a:r>
              <a:rPr lang="en-US" b="1" dirty="0">
                <a:solidFill>
                  <a:schemeClr val="accent1"/>
                </a:solidFill>
              </a:rPr>
              <a:t>Non-GHG Region Bid Stack</a:t>
            </a:r>
          </a:p>
        </p:txBody>
      </p:sp>
      <p:sp>
        <p:nvSpPr>
          <p:cNvPr id="24" name="TextBox 23">
            <a:extLst>
              <a:ext uri="{FF2B5EF4-FFF2-40B4-BE49-F238E27FC236}">
                <a16:creationId xmlns:a16="http://schemas.microsoft.com/office/drawing/2014/main" id="{18225E1B-1241-D8C9-A348-4C8ABE89EAA5}"/>
              </a:ext>
            </a:extLst>
          </p:cNvPr>
          <p:cNvSpPr txBox="1"/>
          <p:nvPr/>
        </p:nvSpPr>
        <p:spPr>
          <a:xfrm>
            <a:off x="870992" y="5807786"/>
            <a:ext cx="10627560" cy="369332"/>
          </a:xfrm>
          <a:prstGeom prst="rect">
            <a:avLst/>
          </a:prstGeom>
          <a:solidFill>
            <a:schemeClr val="accent1">
              <a:lumMod val="20000"/>
              <a:lumOff val="80000"/>
            </a:schemeClr>
          </a:solidFill>
          <a:ln>
            <a:solidFill>
              <a:schemeClr val="tx2"/>
            </a:solidFill>
          </a:ln>
        </p:spPr>
        <p:txBody>
          <a:bodyPr wrap="square">
            <a:spAutoFit/>
          </a:bodyPr>
          <a:lstStyle/>
          <a:p>
            <a:r>
              <a:rPr lang="en-US" sz="1800" b="1" dirty="0">
                <a:effectLst/>
                <a:latin typeface="Aptos" panose="020B0004020202020204" pitchFamily="34" charset="0"/>
                <a:ea typeface="Aptos" panose="020B0004020202020204" pitchFamily="34" charset="0"/>
                <a:cs typeface="Times New Roman" panose="02020603050405020304" pitchFamily="18" charset="0"/>
              </a:rPr>
              <a:t>Load is settled at the weighted average cost of all the generation that contribute to serving that load. </a:t>
            </a:r>
            <a:endParaRPr lang="en-US" b="1" dirty="0"/>
          </a:p>
        </p:txBody>
      </p:sp>
      <p:sp>
        <p:nvSpPr>
          <p:cNvPr id="26" name="Rectangle 25">
            <a:extLst>
              <a:ext uri="{FF2B5EF4-FFF2-40B4-BE49-F238E27FC236}">
                <a16:creationId xmlns:a16="http://schemas.microsoft.com/office/drawing/2014/main" id="{57F52257-BAEC-BB2C-A15A-BC358C3C81F0}"/>
              </a:ext>
            </a:extLst>
          </p:cNvPr>
          <p:cNvSpPr/>
          <p:nvPr/>
        </p:nvSpPr>
        <p:spPr>
          <a:xfrm>
            <a:off x="7152200" y="4708078"/>
            <a:ext cx="1445328" cy="484234"/>
          </a:xfrm>
          <a:prstGeom prst="rect">
            <a:avLst/>
          </a:prstGeom>
          <a:solidFill>
            <a:schemeClr val="accent4">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Bid 1 </a:t>
            </a:r>
          </a:p>
        </p:txBody>
      </p:sp>
      <p:sp>
        <p:nvSpPr>
          <p:cNvPr id="27" name="Rectangle 26">
            <a:extLst>
              <a:ext uri="{FF2B5EF4-FFF2-40B4-BE49-F238E27FC236}">
                <a16:creationId xmlns:a16="http://schemas.microsoft.com/office/drawing/2014/main" id="{82955BBB-6514-224E-9C29-CADEEC6014C8}"/>
              </a:ext>
            </a:extLst>
          </p:cNvPr>
          <p:cNvSpPr/>
          <p:nvPr/>
        </p:nvSpPr>
        <p:spPr>
          <a:xfrm>
            <a:off x="9717406" y="4431598"/>
            <a:ext cx="775959" cy="770493"/>
          </a:xfrm>
          <a:prstGeom prst="rect">
            <a:avLst/>
          </a:prstGeom>
          <a:solidFill>
            <a:schemeClr val="accent6">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Bid 2</a:t>
            </a:r>
          </a:p>
        </p:txBody>
      </p:sp>
      <p:sp>
        <p:nvSpPr>
          <p:cNvPr id="29" name="Rectangle 28">
            <a:extLst>
              <a:ext uri="{FF2B5EF4-FFF2-40B4-BE49-F238E27FC236}">
                <a16:creationId xmlns:a16="http://schemas.microsoft.com/office/drawing/2014/main" id="{F2E9E0BD-58A4-1BEA-7984-FDC29029EE48}"/>
              </a:ext>
            </a:extLst>
          </p:cNvPr>
          <p:cNvSpPr/>
          <p:nvPr/>
        </p:nvSpPr>
        <p:spPr>
          <a:xfrm>
            <a:off x="8596895" y="4172429"/>
            <a:ext cx="1121144" cy="1029661"/>
          </a:xfrm>
          <a:prstGeom prst="rect">
            <a:avLst/>
          </a:prstGeom>
          <a:solidFill>
            <a:schemeClr val="tx2">
              <a:lumMod val="40000"/>
              <a:lumOff val="60000"/>
              <a:alpha val="2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tx1"/>
                </a:solidFill>
              </a:rPr>
              <a:t>Bid 3</a:t>
            </a:r>
          </a:p>
        </p:txBody>
      </p:sp>
      <p:sp>
        <p:nvSpPr>
          <p:cNvPr id="31" name="TextBox 30">
            <a:extLst>
              <a:ext uri="{FF2B5EF4-FFF2-40B4-BE49-F238E27FC236}">
                <a16:creationId xmlns:a16="http://schemas.microsoft.com/office/drawing/2014/main" id="{9CB37A62-72F4-F88E-3269-471C2361A12A}"/>
              </a:ext>
            </a:extLst>
          </p:cNvPr>
          <p:cNvSpPr txBox="1"/>
          <p:nvPr/>
        </p:nvSpPr>
        <p:spPr>
          <a:xfrm>
            <a:off x="6457765" y="1419858"/>
            <a:ext cx="997528" cy="307777"/>
          </a:xfrm>
          <a:prstGeom prst="rect">
            <a:avLst/>
          </a:prstGeom>
          <a:noFill/>
        </p:spPr>
        <p:txBody>
          <a:bodyPr wrap="square" rtlCol="0">
            <a:spAutoFit/>
          </a:bodyPr>
          <a:lstStyle/>
          <a:p>
            <a:r>
              <a:rPr lang="en-US" sz="1400" dirty="0"/>
              <a:t>$/MW</a:t>
            </a:r>
            <a:endParaRPr lang="en-US" dirty="0"/>
          </a:p>
        </p:txBody>
      </p:sp>
      <p:sp>
        <p:nvSpPr>
          <p:cNvPr id="32" name="TextBox 31">
            <a:extLst>
              <a:ext uri="{FF2B5EF4-FFF2-40B4-BE49-F238E27FC236}">
                <a16:creationId xmlns:a16="http://schemas.microsoft.com/office/drawing/2014/main" id="{CC758A7D-47F4-D8E3-816F-0BD7F82F2CE5}"/>
              </a:ext>
            </a:extLst>
          </p:cNvPr>
          <p:cNvSpPr txBox="1"/>
          <p:nvPr/>
        </p:nvSpPr>
        <p:spPr>
          <a:xfrm>
            <a:off x="7368402" y="5210578"/>
            <a:ext cx="3656743" cy="307777"/>
          </a:xfrm>
          <a:prstGeom prst="rect">
            <a:avLst/>
          </a:prstGeom>
          <a:noFill/>
        </p:spPr>
        <p:txBody>
          <a:bodyPr wrap="square" rtlCol="0">
            <a:spAutoFit/>
          </a:bodyPr>
          <a:lstStyle/>
          <a:p>
            <a:r>
              <a:rPr lang="en-US" sz="1400" dirty="0"/>
              <a:t>100	200	300	400</a:t>
            </a:r>
            <a:endParaRPr lang="en-US" dirty="0"/>
          </a:p>
        </p:txBody>
      </p:sp>
      <p:cxnSp>
        <p:nvCxnSpPr>
          <p:cNvPr id="34" name="Straight Connector 33">
            <a:extLst>
              <a:ext uri="{FF2B5EF4-FFF2-40B4-BE49-F238E27FC236}">
                <a16:creationId xmlns:a16="http://schemas.microsoft.com/office/drawing/2014/main" id="{6DA2B5BA-953C-F3AD-FBBC-0D59D25F2168}"/>
              </a:ext>
            </a:extLst>
          </p:cNvPr>
          <p:cNvCxnSpPr>
            <a:cxnSpLocks/>
          </p:cNvCxnSpPr>
          <p:nvPr/>
        </p:nvCxnSpPr>
        <p:spPr>
          <a:xfrm flipH="1">
            <a:off x="8713138" y="1949534"/>
            <a:ext cx="37341" cy="3230590"/>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6EFAD563-75A7-18D8-0705-B053DF08C3BC}"/>
              </a:ext>
            </a:extLst>
          </p:cNvPr>
          <p:cNvCxnSpPr>
            <a:cxnSpLocks/>
          </p:cNvCxnSpPr>
          <p:nvPr/>
        </p:nvCxnSpPr>
        <p:spPr>
          <a:xfrm>
            <a:off x="6971897" y="4162748"/>
            <a:ext cx="3620518" cy="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6">
            <a:extLst>
              <a:ext uri="{FF2B5EF4-FFF2-40B4-BE49-F238E27FC236}">
                <a16:creationId xmlns:a16="http://schemas.microsoft.com/office/drawing/2014/main" id="{CBA6ECBD-4CBC-22AE-C77D-784D8E7E59E9}"/>
              </a:ext>
            </a:extLst>
          </p:cNvPr>
          <p:cNvSpPr txBox="1"/>
          <p:nvPr/>
        </p:nvSpPr>
        <p:spPr>
          <a:xfrm>
            <a:off x="8250918" y="1504179"/>
            <a:ext cx="99912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accent6"/>
                </a:solidFill>
              </a:rPr>
              <a:t>Demand / Load </a:t>
            </a:r>
          </a:p>
        </p:txBody>
      </p:sp>
      <p:sp>
        <p:nvSpPr>
          <p:cNvPr id="37" name="Rectangle 36">
            <a:extLst>
              <a:ext uri="{FF2B5EF4-FFF2-40B4-BE49-F238E27FC236}">
                <a16:creationId xmlns:a16="http://schemas.microsoft.com/office/drawing/2014/main" id="{A7106DB5-EDA2-C5B6-BC57-103A75B390E1}"/>
              </a:ext>
            </a:extLst>
          </p:cNvPr>
          <p:cNvSpPr/>
          <p:nvPr/>
        </p:nvSpPr>
        <p:spPr>
          <a:xfrm>
            <a:off x="8857152" y="2180863"/>
            <a:ext cx="2793972" cy="1384995"/>
          </a:xfrm>
          <a:prstGeom prst="rect">
            <a:avLst/>
          </a:prstGeom>
        </p:spPr>
        <p:txBody>
          <a:bodyPr wrap="square">
            <a:spAutoFit/>
          </a:bodyPr>
          <a:lstStyle/>
          <a:p>
            <a:r>
              <a:rPr lang="en-US" sz="1400" b="1" dirty="0">
                <a:solidFill>
                  <a:schemeClr val="tx2"/>
                </a:solidFill>
              </a:rPr>
              <a:t>Least cost dispatch may look different in the GHG region with GHG costs included. In the GHG region, all dispatched resources are paid the marginal cost of $20</a:t>
            </a:r>
          </a:p>
        </p:txBody>
      </p:sp>
      <p:sp>
        <p:nvSpPr>
          <p:cNvPr id="38" name="TextBox 37">
            <a:extLst>
              <a:ext uri="{FF2B5EF4-FFF2-40B4-BE49-F238E27FC236}">
                <a16:creationId xmlns:a16="http://schemas.microsoft.com/office/drawing/2014/main" id="{C0B3B9CE-5F3D-77E6-4D3C-23FE7299B9B8}"/>
              </a:ext>
            </a:extLst>
          </p:cNvPr>
          <p:cNvSpPr txBox="1"/>
          <p:nvPr/>
        </p:nvSpPr>
        <p:spPr>
          <a:xfrm>
            <a:off x="6825536" y="3900073"/>
            <a:ext cx="997528" cy="307777"/>
          </a:xfrm>
          <a:prstGeom prst="rect">
            <a:avLst/>
          </a:prstGeom>
          <a:noFill/>
        </p:spPr>
        <p:txBody>
          <a:bodyPr wrap="square" rtlCol="0">
            <a:spAutoFit/>
          </a:bodyPr>
          <a:lstStyle/>
          <a:p>
            <a:r>
              <a:rPr lang="en-US" sz="1400" b="1" dirty="0">
                <a:solidFill>
                  <a:srgbClr val="C00000"/>
                </a:solidFill>
              </a:rPr>
              <a:t>$20</a:t>
            </a:r>
            <a:endParaRPr lang="en-US" b="1" dirty="0">
              <a:solidFill>
                <a:srgbClr val="C00000"/>
              </a:solidFill>
            </a:endParaRPr>
          </a:p>
        </p:txBody>
      </p:sp>
      <p:sp>
        <p:nvSpPr>
          <p:cNvPr id="39" name="Rectangle 38">
            <a:extLst>
              <a:ext uri="{FF2B5EF4-FFF2-40B4-BE49-F238E27FC236}">
                <a16:creationId xmlns:a16="http://schemas.microsoft.com/office/drawing/2014/main" id="{44782450-0EE4-262C-6E07-21DB9C68C83B}"/>
              </a:ext>
            </a:extLst>
          </p:cNvPr>
          <p:cNvSpPr/>
          <p:nvPr/>
        </p:nvSpPr>
        <p:spPr>
          <a:xfrm>
            <a:off x="6271516" y="1065639"/>
            <a:ext cx="5301208" cy="369332"/>
          </a:xfrm>
          <a:prstGeom prst="rect">
            <a:avLst/>
          </a:prstGeom>
        </p:spPr>
        <p:txBody>
          <a:bodyPr wrap="square">
            <a:spAutoFit/>
          </a:bodyPr>
          <a:lstStyle/>
          <a:p>
            <a:pPr algn="ctr"/>
            <a:r>
              <a:rPr lang="en-US" b="1" dirty="0">
                <a:solidFill>
                  <a:schemeClr val="accent1"/>
                </a:solidFill>
              </a:rPr>
              <a:t>GHG Regulation Area Bid Stack</a:t>
            </a:r>
          </a:p>
        </p:txBody>
      </p:sp>
      <p:sp>
        <p:nvSpPr>
          <p:cNvPr id="41" name="Rectangle 40">
            <a:extLst>
              <a:ext uri="{FF2B5EF4-FFF2-40B4-BE49-F238E27FC236}">
                <a16:creationId xmlns:a16="http://schemas.microsoft.com/office/drawing/2014/main" id="{6F735FE6-BC7F-6BF9-0C8E-7942C900AB6A}"/>
              </a:ext>
            </a:extLst>
          </p:cNvPr>
          <p:cNvSpPr/>
          <p:nvPr/>
        </p:nvSpPr>
        <p:spPr>
          <a:xfrm>
            <a:off x="7161137" y="4412913"/>
            <a:ext cx="1445328" cy="289912"/>
          </a:xfrm>
          <a:prstGeom prst="rect">
            <a:avLst/>
          </a:prstGeom>
          <a:solidFill>
            <a:schemeClr val="accent3">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GHG cost</a:t>
            </a:r>
          </a:p>
        </p:txBody>
      </p:sp>
      <p:sp>
        <p:nvSpPr>
          <p:cNvPr id="42" name="Rectangle 41">
            <a:extLst>
              <a:ext uri="{FF2B5EF4-FFF2-40B4-BE49-F238E27FC236}">
                <a16:creationId xmlns:a16="http://schemas.microsoft.com/office/drawing/2014/main" id="{08AECA06-0FF6-CE9B-0477-1EB7744AE27D}"/>
              </a:ext>
            </a:extLst>
          </p:cNvPr>
          <p:cNvSpPr/>
          <p:nvPr/>
        </p:nvSpPr>
        <p:spPr>
          <a:xfrm>
            <a:off x="9701988" y="3634547"/>
            <a:ext cx="779033" cy="799140"/>
          </a:xfrm>
          <a:prstGeom prst="rect">
            <a:avLst/>
          </a:prstGeom>
          <a:solidFill>
            <a:schemeClr val="accent3">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GHG cost</a:t>
            </a:r>
          </a:p>
        </p:txBody>
      </p:sp>
      <p:sp>
        <p:nvSpPr>
          <p:cNvPr id="43" name="TextBox 42">
            <a:extLst>
              <a:ext uri="{FF2B5EF4-FFF2-40B4-BE49-F238E27FC236}">
                <a16:creationId xmlns:a16="http://schemas.microsoft.com/office/drawing/2014/main" id="{B1D229C1-D5BD-671E-228D-C3AFBEF2C066}"/>
              </a:ext>
            </a:extLst>
          </p:cNvPr>
          <p:cNvSpPr txBox="1"/>
          <p:nvPr/>
        </p:nvSpPr>
        <p:spPr>
          <a:xfrm>
            <a:off x="10754349" y="5160642"/>
            <a:ext cx="997528" cy="369332"/>
          </a:xfrm>
          <a:prstGeom prst="rect">
            <a:avLst/>
          </a:prstGeom>
          <a:noFill/>
        </p:spPr>
        <p:txBody>
          <a:bodyPr wrap="square" rtlCol="0">
            <a:spAutoFit/>
          </a:bodyPr>
          <a:lstStyle/>
          <a:p>
            <a:r>
              <a:rPr lang="en-US" sz="1400" dirty="0"/>
              <a:t>MW</a:t>
            </a:r>
            <a:r>
              <a:rPr lang="en-US" dirty="0"/>
              <a:t> </a:t>
            </a:r>
          </a:p>
        </p:txBody>
      </p:sp>
      <p:cxnSp>
        <p:nvCxnSpPr>
          <p:cNvPr id="44" name="Straight Connector 43">
            <a:extLst>
              <a:ext uri="{FF2B5EF4-FFF2-40B4-BE49-F238E27FC236}">
                <a16:creationId xmlns:a16="http://schemas.microsoft.com/office/drawing/2014/main" id="{D5C4C2DD-F3C9-BB99-0361-5B3C69529FF2}"/>
              </a:ext>
            </a:extLst>
          </p:cNvPr>
          <p:cNvCxnSpPr>
            <a:cxnSpLocks/>
          </p:cNvCxnSpPr>
          <p:nvPr/>
        </p:nvCxnSpPr>
        <p:spPr>
          <a:xfrm flipH="1">
            <a:off x="8720140" y="1949534"/>
            <a:ext cx="18670" cy="327689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7460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dirty="0"/>
              <a:t>Congestion Revenue Allocation: background </a:t>
            </a:r>
          </a:p>
        </p:txBody>
      </p:sp>
      <p:sp>
        <p:nvSpPr>
          <p:cNvPr id="3" name="Content Placeholder 2"/>
          <p:cNvSpPr>
            <a:spLocks noGrp="1"/>
          </p:cNvSpPr>
          <p:nvPr>
            <p:ph idx="1"/>
          </p:nvPr>
        </p:nvSpPr>
        <p:spPr>
          <a:xfrm>
            <a:off x="609600" y="1295400"/>
            <a:ext cx="10972800" cy="4876799"/>
          </a:xfrm>
        </p:spPr>
        <p:txBody>
          <a:bodyPr>
            <a:normAutofit fontScale="85000" lnSpcReduction="20000"/>
          </a:bodyPr>
          <a:lstStyle/>
          <a:p>
            <a:r>
              <a:rPr lang="en-US" dirty="0"/>
              <a:t>In December 2023, the FERC approved the EDAM policy design which included provisions related to congestion revenue allocation accruing across the system between EDAM balancing areas.  </a:t>
            </a:r>
          </a:p>
          <a:p>
            <a:endParaRPr lang="en-US" dirty="0"/>
          </a:p>
          <a:p>
            <a:r>
              <a:rPr lang="en-US" dirty="0"/>
              <a:t>PacifiCorp, as the first EDAM participant, developed revisions to its Open Access Transmission Tariff (OATT) to support EDAM go-live May 2026.</a:t>
            </a:r>
          </a:p>
          <a:p>
            <a:pPr lvl="1"/>
            <a:r>
              <a:rPr lang="en-US" dirty="0"/>
              <a:t>PacifiCorp filed its OATT revision in January 2025.</a:t>
            </a:r>
          </a:p>
          <a:p>
            <a:pPr lvl="1"/>
            <a:endParaRPr lang="en-US" dirty="0"/>
          </a:p>
          <a:p>
            <a:r>
              <a:rPr lang="en-US" dirty="0"/>
              <a:t>As part of the FERC proceeding on the PacifiCorp OATT revisions, concerns were raised about the EDAM mechanism for allocation of congestion revenues between participating balancing areas.  </a:t>
            </a:r>
          </a:p>
          <a:p>
            <a:pPr lvl="1"/>
            <a:r>
              <a:rPr lang="en-US" dirty="0"/>
              <a:t>Seeking to mitigate congestion cost exposure for transmission customers exercising their firm OATT transmission rights.  </a:t>
            </a:r>
          </a:p>
          <a:p>
            <a:endParaRPr lang="en-US" dirty="0"/>
          </a:p>
          <a:p>
            <a:r>
              <a:rPr lang="en-US" dirty="0"/>
              <a:t>In response to the concerns, the ISO committed to launching an expedited stakeholder initiative to evaluate potential transitional mechanisms for allocation of congestion revenues.  </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25</a:t>
            </a:fld>
            <a:endParaRPr lang="en-US" altLang="en-US"/>
          </a:p>
        </p:txBody>
      </p:sp>
    </p:spTree>
    <p:extLst>
      <p:ext uri="{BB962C8B-B14F-4D97-AF65-F5344CB8AC3E}">
        <p14:creationId xmlns:p14="http://schemas.microsoft.com/office/powerpoint/2010/main" val="368046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9677400" cy="838200"/>
          </a:xfrm>
        </p:spPr>
        <p:txBody>
          <a:bodyPr/>
          <a:lstStyle/>
          <a:p>
            <a:r>
              <a:rPr lang="en-US" dirty="0"/>
              <a:t>What is Congestion Revenue?</a:t>
            </a:r>
          </a:p>
        </p:txBody>
      </p:sp>
      <p:sp>
        <p:nvSpPr>
          <p:cNvPr id="3" name="Content Placeholder 2"/>
          <p:cNvSpPr>
            <a:spLocks noGrp="1"/>
          </p:cNvSpPr>
          <p:nvPr>
            <p:ph idx="1"/>
          </p:nvPr>
        </p:nvSpPr>
        <p:spPr>
          <a:xfrm>
            <a:off x="533400" y="1219201"/>
            <a:ext cx="7848600" cy="1676400"/>
          </a:xfrm>
        </p:spPr>
        <p:txBody>
          <a:bodyPr>
            <a:normAutofit lnSpcReduction="10000"/>
          </a:bodyPr>
          <a:lstStyle/>
          <a:p>
            <a:r>
              <a:rPr lang="en-US" dirty="0"/>
              <a:t>Locational Marginal Price (LMP) components:</a:t>
            </a:r>
          </a:p>
          <a:p>
            <a:pPr lvl="1"/>
            <a:r>
              <a:rPr lang="en-US" dirty="0"/>
              <a:t>Marginal energy component (MEC)</a:t>
            </a:r>
          </a:p>
          <a:p>
            <a:pPr lvl="1"/>
            <a:r>
              <a:rPr lang="en-US" dirty="0"/>
              <a:t>Marginal congestion component (MCC)</a:t>
            </a:r>
          </a:p>
          <a:p>
            <a:pPr lvl="1"/>
            <a:r>
              <a:rPr lang="en-US" dirty="0"/>
              <a:t>Marginal losses component (MLC)</a:t>
            </a:r>
          </a:p>
          <a:p>
            <a:endParaRPr lang="en-US" dirty="0"/>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26</a:t>
            </a:fld>
            <a:endParaRPr lang="en-US" altLang="en-US"/>
          </a:p>
        </p:txBody>
      </p:sp>
      <p:pic>
        <p:nvPicPr>
          <p:cNvPr id="6" name="Picture 5"/>
          <p:cNvPicPr>
            <a:picLocks noChangeAspect="1"/>
          </p:cNvPicPr>
          <p:nvPr/>
        </p:nvPicPr>
        <p:blipFill>
          <a:blip r:embed="rId2"/>
          <a:stretch>
            <a:fillRect/>
          </a:stretch>
        </p:blipFill>
        <p:spPr>
          <a:xfrm>
            <a:off x="1752600" y="4343400"/>
            <a:ext cx="8927674" cy="1752600"/>
          </a:xfrm>
          <a:prstGeom prst="rect">
            <a:avLst/>
          </a:prstGeom>
        </p:spPr>
      </p:pic>
      <p:cxnSp>
        <p:nvCxnSpPr>
          <p:cNvPr id="8" name="Straight Arrow Connector 7"/>
          <p:cNvCxnSpPr/>
          <p:nvPr/>
        </p:nvCxnSpPr>
        <p:spPr>
          <a:xfrm flipV="1">
            <a:off x="6019800" y="2971800"/>
            <a:ext cx="2286000" cy="1600200"/>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8458200" y="1752600"/>
            <a:ext cx="2971800" cy="1077218"/>
          </a:xfrm>
          <a:prstGeom prst="rect">
            <a:avLst/>
          </a:prstGeom>
          <a:noFill/>
        </p:spPr>
        <p:txBody>
          <a:bodyPr wrap="square" rtlCol="0">
            <a:spAutoFit/>
          </a:bodyPr>
          <a:lstStyle/>
          <a:p>
            <a:r>
              <a:rPr lang="en-US" sz="1600" dirty="0">
                <a:solidFill>
                  <a:schemeClr val="tx2">
                    <a:lumMod val="60000"/>
                    <a:lumOff val="40000"/>
                  </a:schemeClr>
                </a:solidFill>
              </a:rPr>
              <a:t>Congestion revenue is the money accrued when energy transactions are settled at congestion prices (MCC) </a:t>
            </a:r>
          </a:p>
        </p:txBody>
      </p:sp>
      <p:sp>
        <p:nvSpPr>
          <p:cNvPr id="10" name="TextBox 9"/>
          <p:cNvSpPr txBox="1"/>
          <p:nvPr/>
        </p:nvSpPr>
        <p:spPr>
          <a:xfrm rot="19507621">
            <a:off x="5560954" y="3385122"/>
            <a:ext cx="3002665" cy="307777"/>
          </a:xfrm>
          <a:prstGeom prst="rect">
            <a:avLst/>
          </a:prstGeom>
          <a:noFill/>
        </p:spPr>
        <p:txBody>
          <a:bodyPr wrap="square" rtlCol="0">
            <a:spAutoFit/>
          </a:bodyPr>
          <a:lstStyle/>
          <a:p>
            <a:r>
              <a:rPr lang="en-US" sz="1400" dirty="0">
                <a:solidFill>
                  <a:srgbClr val="FF0000"/>
                </a:solidFill>
              </a:rPr>
              <a:t>$15 </a:t>
            </a:r>
            <a:r>
              <a:rPr lang="en-US" sz="1400" dirty="0">
                <a:solidFill>
                  <a:schemeClr val="tx2">
                    <a:lumMod val="60000"/>
                    <a:lumOff val="40000"/>
                  </a:schemeClr>
                </a:solidFill>
              </a:rPr>
              <a:t>congestion revenue per MWh</a:t>
            </a:r>
          </a:p>
        </p:txBody>
      </p:sp>
    </p:spTree>
    <p:extLst>
      <p:ext uri="{BB962C8B-B14F-4D97-AF65-F5344CB8AC3E}">
        <p14:creationId xmlns:p14="http://schemas.microsoft.com/office/powerpoint/2010/main" val="332314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496D-79C6-F314-2094-F974B0DAFFEA}"/>
              </a:ext>
            </a:extLst>
          </p:cNvPr>
          <p:cNvSpPr>
            <a:spLocks noGrp="1"/>
          </p:cNvSpPr>
          <p:nvPr>
            <p:ph type="title"/>
          </p:nvPr>
        </p:nvSpPr>
        <p:spPr>
          <a:xfrm>
            <a:off x="609600" y="444070"/>
            <a:ext cx="10972800" cy="622730"/>
          </a:xfrm>
        </p:spPr>
        <p:txBody>
          <a:bodyPr>
            <a:normAutofit/>
          </a:bodyPr>
          <a:lstStyle/>
          <a:p>
            <a:r>
              <a:rPr lang="en-US" sz="2600" dirty="0"/>
              <a:t>Congestion Revenue Allocation in EDAM</a:t>
            </a:r>
          </a:p>
        </p:txBody>
      </p:sp>
      <p:sp>
        <p:nvSpPr>
          <p:cNvPr id="3" name="Content Placeholder 2">
            <a:extLst>
              <a:ext uri="{FF2B5EF4-FFF2-40B4-BE49-F238E27FC236}">
                <a16:creationId xmlns:a16="http://schemas.microsoft.com/office/drawing/2014/main" id="{C46C5E2B-9C91-D07F-713A-85DBAD84E53C}"/>
              </a:ext>
            </a:extLst>
          </p:cNvPr>
          <p:cNvSpPr>
            <a:spLocks noGrp="1"/>
          </p:cNvSpPr>
          <p:nvPr>
            <p:ph sz="half" idx="1"/>
          </p:nvPr>
        </p:nvSpPr>
        <p:spPr>
          <a:xfrm>
            <a:off x="609600" y="1206073"/>
            <a:ext cx="8763000" cy="4813729"/>
          </a:xfrm>
        </p:spPr>
        <p:txBody>
          <a:bodyPr>
            <a:normAutofit fontScale="92500" lnSpcReduction="20000"/>
          </a:bodyPr>
          <a:lstStyle/>
          <a:p>
            <a:r>
              <a:rPr lang="en-US" dirty="0"/>
              <a:t>Congestion revenues in EDAM are allocated to the EDAM entity to further sub-allocate under the terms of their OATT.</a:t>
            </a:r>
          </a:p>
          <a:p>
            <a:pPr lvl="1"/>
            <a:r>
              <a:rPr lang="en-US" dirty="0"/>
              <a:t>Same deference as provided in WEIM today</a:t>
            </a:r>
          </a:p>
          <a:p>
            <a:pPr lvl="1"/>
            <a:endParaRPr lang="en-US" dirty="0"/>
          </a:p>
          <a:p>
            <a:r>
              <a:rPr lang="en-US" dirty="0"/>
              <a:t>Under the current EDAM design, all congestion revenues are allocated to the balancing area where the transmission constraint is located.</a:t>
            </a:r>
          </a:p>
          <a:p>
            <a:endParaRPr lang="en-US" dirty="0"/>
          </a:p>
          <a:p>
            <a:r>
              <a:rPr lang="en-US" dirty="0"/>
              <a:t>Undertaking an expedited initiative to consider enhancements that allocate revenues to the EDAM entity to enable additional congestion cost protections for transmission customers exercising firm transmission rights.   </a:t>
            </a:r>
          </a:p>
        </p:txBody>
      </p:sp>
      <p:pic>
        <p:nvPicPr>
          <p:cNvPr id="6" name="Picture 5">
            <a:extLst>
              <a:ext uri="{FF2B5EF4-FFF2-40B4-BE49-F238E27FC236}">
                <a16:creationId xmlns:a16="http://schemas.microsoft.com/office/drawing/2014/main" id="{74A68A2B-6F9F-D18A-D4A4-5F18192732DD}"/>
              </a:ext>
            </a:extLst>
          </p:cNvPr>
          <p:cNvPicPr>
            <a:picLocks noChangeAspect="1"/>
          </p:cNvPicPr>
          <p:nvPr/>
        </p:nvPicPr>
        <p:blipFill>
          <a:blip r:embed="rId2"/>
          <a:stretch>
            <a:fillRect/>
          </a:stretch>
        </p:blipFill>
        <p:spPr>
          <a:xfrm>
            <a:off x="9448800" y="1206073"/>
            <a:ext cx="2426697" cy="5207857"/>
          </a:xfrm>
          <a:prstGeom prst="rect">
            <a:avLst/>
          </a:prstGeom>
          <a:noFill/>
        </p:spPr>
      </p:pic>
      <p:sp>
        <p:nvSpPr>
          <p:cNvPr id="4" name="Slide Number Placeholder 3" hidden="1">
            <a:extLst>
              <a:ext uri="{FF2B5EF4-FFF2-40B4-BE49-F238E27FC236}">
                <a16:creationId xmlns:a16="http://schemas.microsoft.com/office/drawing/2014/main" id="{F052A55F-A20F-D059-F902-0DF65A5DFC27}"/>
              </a:ext>
            </a:extLst>
          </p:cNvPr>
          <p:cNvSpPr>
            <a:spLocks noGrp="1"/>
          </p:cNvSpPr>
          <p:nvPr>
            <p:ph type="sldNum" sz="quarter" idx="4294967295"/>
          </p:nvPr>
        </p:nvSpPr>
        <p:spPr>
          <a:xfrm>
            <a:off x="8763001" y="6254099"/>
            <a:ext cx="2844800" cy="365125"/>
          </a:xfrm>
          <a:prstGeom prst="rect">
            <a:avLst/>
          </a:prstGeom>
        </p:spPr>
        <p:txBody>
          <a:bodyPr/>
          <a:lstStyle/>
          <a:p>
            <a:pPr>
              <a:spcAft>
                <a:spcPts val="600"/>
              </a:spcAft>
            </a:pPr>
            <a:r>
              <a:rPr lang="en-US" altLang="en-US"/>
              <a:t>Page </a:t>
            </a:r>
            <a:fld id="{E188C49E-526C-4CA2-87C2-E99663D5313E}" type="slidenum">
              <a:rPr lang="en-US" altLang="en-US" smtClean="0"/>
              <a:pPr>
                <a:spcAft>
                  <a:spcPts val="600"/>
                </a:spcAft>
              </a:pPr>
              <a:t>27</a:t>
            </a:fld>
            <a:endParaRPr lang="en-US" altLang="en-US"/>
          </a:p>
        </p:txBody>
      </p:sp>
    </p:spTree>
    <p:extLst>
      <p:ext uri="{BB962C8B-B14F-4D97-AF65-F5344CB8AC3E}">
        <p14:creationId xmlns:p14="http://schemas.microsoft.com/office/powerpoint/2010/main" val="335281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0ACA-E3D5-81FF-DDE5-98D5076DE8F5}"/>
              </a:ext>
            </a:extLst>
          </p:cNvPr>
          <p:cNvSpPr>
            <a:spLocks noGrp="1"/>
          </p:cNvSpPr>
          <p:nvPr>
            <p:ph type="title"/>
          </p:nvPr>
        </p:nvSpPr>
        <p:spPr>
          <a:xfrm>
            <a:off x="609600" y="381000"/>
            <a:ext cx="10972800" cy="762000"/>
          </a:xfrm>
        </p:spPr>
        <p:txBody>
          <a:bodyPr/>
          <a:lstStyle/>
          <a:p>
            <a:r>
              <a:rPr lang="en-US" i="1" dirty="0"/>
              <a:t>EDAM Congestion Revenue Enhancements </a:t>
            </a:r>
            <a:r>
              <a:rPr lang="en-US" dirty="0"/>
              <a:t>Initiative</a:t>
            </a:r>
            <a:endParaRPr lang="en-US" i="1" dirty="0"/>
          </a:p>
        </p:txBody>
      </p:sp>
      <p:sp>
        <p:nvSpPr>
          <p:cNvPr id="3" name="Content Placeholder 2">
            <a:extLst>
              <a:ext uri="{FF2B5EF4-FFF2-40B4-BE49-F238E27FC236}">
                <a16:creationId xmlns:a16="http://schemas.microsoft.com/office/drawing/2014/main" id="{3F5955DB-52AB-2459-D4AB-396E9D9DA062}"/>
              </a:ext>
            </a:extLst>
          </p:cNvPr>
          <p:cNvSpPr>
            <a:spLocks noGrp="1"/>
          </p:cNvSpPr>
          <p:nvPr>
            <p:ph idx="1"/>
          </p:nvPr>
        </p:nvSpPr>
        <p:spPr>
          <a:xfrm>
            <a:off x="609600" y="1143000"/>
            <a:ext cx="10972800" cy="4876800"/>
          </a:xfrm>
        </p:spPr>
        <p:txBody>
          <a:bodyPr>
            <a:normAutofit fontScale="92500"/>
          </a:bodyPr>
          <a:lstStyle/>
          <a:p>
            <a:r>
              <a:rPr lang="en-US" dirty="0"/>
              <a:t>The ISO proposes a targeted change to the design which would re-allocate additional congestion revenues to the EDAM entity for the exercise of eligible firm OATT transmission rights.</a:t>
            </a:r>
          </a:p>
          <a:p>
            <a:endParaRPr lang="en-US" dirty="0"/>
          </a:p>
          <a:p>
            <a:r>
              <a:rPr lang="en-US" dirty="0"/>
              <a:t>The EDAM entity will be allocated parallel flow congestion revenues that affect the exercise of eligible firm PTP and NITS transmission rights.</a:t>
            </a:r>
          </a:p>
          <a:p>
            <a:endParaRPr lang="en-US" dirty="0"/>
          </a:p>
          <a:p>
            <a:r>
              <a:rPr lang="en-US" dirty="0"/>
              <a:t>This design will enable the EDAM entity to provide greater, more complete, congestion cost protection (congestion hedge) to transmission customers exercising their firm transmission rights through the market.  </a:t>
            </a:r>
          </a:p>
          <a:p>
            <a:endParaRPr lang="en-US" dirty="0"/>
          </a:p>
          <a:p>
            <a:r>
              <a:rPr lang="en-US" dirty="0"/>
              <a:t>The ISO will re-initiate a stakeholder process prior to EDAM launch (2026</a:t>
            </a:r>
            <a:r>
              <a:rPr lang="en-US"/>
              <a:t>) to </a:t>
            </a:r>
            <a:r>
              <a:rPr lang="en-US" dirty="0"/>
              <a:t>consider further design enhancements informed by market operational experience.  </a:t>
            </a:r>
          </a:p>
        </p:txBody>
      </p:sp>
    </p:spTree>
    <p:extLst>
      <p:ext uri="{BB962C8B-B14F-4D97-AF65-F5344CB8AC3E}">
        <p14:creationId xmlns:p14="http://schemas.microsoft.com/office/powerpoint/2010/main" val="357469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A08E-2F1B-2DA7-EFCC-993E313E83A8}"/>
              </a:ext>
            </a:extLst>
          </p:cNvPr>
          <p:cNvSpPr>
            <a:spLocks noGrp="1"/>
          </p:cNvSpPr>
          <p:nvPr>
            <p:ph type="title"/>
          </p:nvPr>
        </p:nvSpPr>
        <p:spPr>
          <a:xfrm>
            <a:off x="609600" y="381000"/>
            <a:ext cx="10972800" cy="685800"/>
          </a:xfrm>
        </p:spPr>
        <p:txBody>
          <a:bodyPr/>
          <a:lstStyle/>
          <a:p>
            <a:r>
              <a:rPr lang="en-US" dirty="0"/>
              <a:t>Initiative Next Steps</a:t>
            </a:r>
          </a:p>
        </p:txBody>
      </p:sp>
      <p:sp>
        <p:nvSpPr>
          <p:cNvPr id="3" name="Content Placeholder 2">
            <a:extLst>
              <a:ext uri="{FF2B5EF4-FFF2-40B4-BE49-F238E27FC236}">
                <a16:creationId xmlns:a16="http://schemas.microsoft.com/office/drawing/2014/main" id="{0A3243B0-4726-954A-0D63-FAACD33F1641}"/>
              </a:ext>
            </a:extLst>
          </p:cNvPr>
          <p:cNvSpPr>
            <a:spLocks noGrp="1"/>
          </p:cNvSpPr>
          <p:nvPr>
            <p:ph idx="1"/>
          </p:nvPr>
        </p:nvSpPr>
        <p:spPr>
          <a:xfrm>
            <a:off x="609600" y="1219200"/>
            <a:ext cx="10972800" cy="4876800"/>
          </a:xfrm>
        </p:spPr>
        <p:txBody>
          <a:bodyPr>
            <a:normAutofit/>
          </a:bodyPr>
          <a:lstStyle/>
          <a:p>
            <a:r>
              <a:rPr lang="en-US" dirty="0"/>
              <a:t>Final proposal published on </a:t>
            </a:r>
            <a:r>
              <a:rPr lang="en-US" b="1" dirty="0"/>
              <a:t>June 6</a:t>
            </a:r>
            <a:r>
              <a:rPr lang="en-US" b="1" baseline="30000" dirty="0"/>
              <a:t>th</a:t>
            </a:r>
            <a:r>
              <a:rPr lang="en-US" b="1" dirty="0"/>
              <a:t>, 2025</a:t>
            </a:r>
            <a:r>
              <a:rPr lang="en-US" dirty="0"/>
              <a:t>.</a:t>
            </a:r>
          </a:p>
          <a:p>
            <a:pPr lvl="1"/>
            <a:r>
              <a:rPr lang="en-US" dirty="0"/>
              <a:t>Informed by multiple iterations of proposals and stakeholder comments</a:t>
            </a:r>
          </a:p>
          <a:p>
            <a:pPr lvl="1"/>
            <a:endParaRPr lang="en-US" dirty="0"/>
          </a:p>
          <a:p>
            <a:r>
              <a:rPr lang="en-US" dirty="0"/>
              <a:t>Joint-authority decision presented to ISO Board of Governors and Western Energy Markets (WEM) Governing Body on </a:t>
            </a:r>
            <a:r>
              <a:rPr lang="en-US" b="1" dirty="0"/>
              <a:t>June 19</a:t>
            </a:r>
            <a:r>
              <a:rPr lang="en-US" b="1" baseline="30000" dirty="0"/>
              <a:t>th</a:t>
            </a:r>
            <a:r>
              <a:rPr lang="en-US" b="1" dirty="0"/>
              <a:t>, 2025</a:t>
            </a:r>
            <a:r>
              <a:rPr lang="en-US" dirty="0"/>
              <a:t>.</a:t>
            </a:r>
          </a:p>
          <a:p>
            <a:endParaRPr lang="en-US" dirty="0"/>
          </a:p>
          <a:p>
            <a:r>
              <a:rPr lang="en-US" dirty="0"/>
              <a:t>If approved, FERC filing targeted by the end of June.</a:t>
            </a:r>
          </a:p>
          <a:p>
            <a:endParaRPr lang="en-US" dirty="0"/>
          </a:p>
          <a:p>
            <a:r>
              <a:rPr lang="en-US" dirty="0"/>
              <a:t>Supports EDAM implementation in May 2026.</a:t>
            </a:r>
          </a:p>
          <a:p>
            <a:endParaRPr lang="en-US" dirty="0"/>
          </a:p>
        </p:txBody>
      </p:sp>
    </p:spTree>
    <p:extLst>
      <p:ext uri="{BB962C8B-B14F-4D97-AF65-F5344CB8AC3E}">
        <p14:creationId xmlns:p14="http://schemas.microsoft.com/office/powerpoint/2010/main" val="228389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914400"/>
            <a:ext cx="6324599" cy="5270499"/>
          </a:xfrm>
          <a:prstGeom prst="rect">
            <a:avLst/>
          </a:prstGeom>
        </p:spPr>
      </p:pic>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CAISO core responsibilities and functions in California and across the West</a:t>
            </a:r>
          </a:p>
        </p:txBody>
      </p:sp>
      <p:sp>
        <p:nvSpPr>
          <p:cNvPr id="2" name="Slide Number Placeholder 1"/>
          <p:cNvSpPr>
            <a:spLocks noGrp="1"/>
          </p:cNvSpPr>
          <p:nvPr>
            <p:ph type="sldNum" sz="quarter" idx="10"/>
          </p:nvPr>
        </p:nvSpPr>
        <p:spPr>
          <a:xfrm>
            <a:off x="9114621" y="6324600"/>
            <a:ext cx="2801957" cy="310960"/>
          </a:xfrm>
        </p:spPr>
        <p:txBody>
          <a:bodyPr/>
          <a:lstStyle/>
          <a:p>
            <a:r>
              <a:rPr lang="en-US" altLang="en-US" dirty="0"/>
              <a:t>Page </a:t>
            </a:r>
            <a:fld id="{E188C49E-526C-4CA2-87C2-E99663D5313E}" type="slidenum">
              <a:rPr lang="en-US" altLang="en-US" smtClean="0"/>
              <a:pPr/>
              <a:t>3</a:t>
            </a:fld>
            <a:endParaRPr lang="en-US" altLang="en-US" dirty="0"/>
          </a:p>
        </p:txBody>
      </p:sp>
      <p:sp>
        <p:nvSpPr>
          <p:cNvPr id="6" name="Content Placeholder 4"/>
          <p:cNvSpPr txBox="1">
            <a:spLocks/>
          </p:cNvSpPr>
          <p:nvPr/>
        </p:nvSpPr>
        <p:spPr bwMode="auto">
          <a:xfrm>
            <a:off x="626329" y="1676400"/>
            <a:ext cx="368843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1200"/>
              </a:spcAft>
              <a:buClr>
                <a:srgbClr val="000000"/>
              </a:buClr>
              <a:buFont typeface="Arial" panose="020B0604020202020204" pitchFamily="34" charset="0"/>
              <a:buChar char="•"/>
              <a:defRPr/>
            </a:pPr>
            <a:r>
              <a:rPr lang="en-US" altLang="en-US" sz="2000" dirty="0">
                <a:latin typeface="+mn-lt"/>
              </a:rPr>
              <a:t>Performs </a:t>
            </a:r>
            <a:r>
              <a:rPr lang="en-US" altLang="en-US" sz="2000" b="1" dirty="0">
                <a:latin typeface="+mn-lt"/>
              </a:rPr>
              <a:t>balancing area </a:t>
            </a:r>
            <a:r>
              <a:rPr lang="en-US" altLang="en-US" sz="2000" dirty="0">
                <a:latin typeface="+mn-lt"/>
              </a:rPr>
              <a:t>functions and operates wholesale electric market within its area.</a:t>
            </a:r>
          </a:p>
          <a:p>
            <a:pPr eaLnBrk="1" hangingPunct="1">
              <a:spcBef>
                <a:spcPts val="0"/>
              </a:spcBef>
              <a:spcAft>
                <a:spcPts val="1200"/>
              </a:spcAft>
              <a:buClr>
                <a:srgbClr val="000000"/>
              </a:buClr>
              <a:buFont typeface="Arial" panose="020B0604020202020204" pitchFamily="34" charset="0"/>
              <a:buChar char="•"/>
              <a:defRPr/>
            </a:pPr>
            <a:r>
              <a:rPr lang="en-US" altLang="en-US" sz="2000" kern="0" dirty="0">
                <a:latin typeface="+mn-lt"/>
              </a:rPr>
              <a:t>Operates the </a:t>
            </a:r>
            <a:r>
              <a:rPr lang="en-US" altLang="en-US" sz="2000" b="1" kern="0" dirty="0">
                <a:latin typeface="+mn-lt"/>
              </a:rPr>
              <a:t>Western Energy Imbalance Market (WEIM) </a:t>
            </a:r>
            <a:r>
              <a:rPr lang="en-US" altLang="en-US" sz="2000" kern="0" dirty="0">
                <a:latin typeface="+mn-lt"/>
              </a:rPr>
              <a:t>– real time market across the West.  </a:t>
            </a:r>
            <a:endParaRPr lang="en-US" sz="2000" dirty="0">
              <a:latin typeface="+mn-lt"/>
            </a:endParaRPr>
          </a:p>
          <a:p>
            <a:pPr eaLnBrk="1" hangingPunct="1">
              <a:spcBef>
                <a:spcPts val="0"/>
              </a:spcBef>
              <a:spcAft>
                <a:spcPts val="1200"/>
              </a:spcAft>
              <a:buClr>
                <a:srgbClr val="000000"/>
              </a:buClr>
              <a:buFont typeface="Arial" panose="020B0604020202020204" pitchFamily="34" charset="0"/>
              <a:buChar char="•"/>
              <a:defRPr/>
            </a:pPr>
            <a:r>
              <a:rPr lang="en-US" sz="2000" dirty="0">
                <a:latin typeface="+mn-lt"/>
              </a:rPr>
              <a:t>Serves as </a:t>
            </a:r>
            <a:r>
              <a:rPr lang="en-US" sz="2000" b="1" dirty="0">
                <a:latin typeface="+mn-lt"/>
              </a:rPr>
              <a:t>Reliability Coordinator (RC West) </a:t>
            </a:r>
            <a:r>
              <a:rPr lang="en-US" sz="2000" dirty="0">
                <a:latin typeface="+mn-lt"/>
              </a:rPr>
              <a:t>across the Western interconnection.</a:t>
            </a:r>
          </a:p>
          <a:p>
            <a:pPr marL="0" indent="0" eaLnBrk="1" hangingPunct="1">
              <a:spcBef>
                <a:spcPts val="0"/>
              </a:spcBef>
              <a:spcAft>
                <a:spcPts val="600"/>
              </a:spcAft>
              <a:buClr>
                <a:srgbClr val="000000"/>
              </a:buClr>
              <a:defRPr/>
            </a:pPr>
            <a:endParaRPr lang="en-US" sz="2000" dirty="0">
              <a:solidFill>
                <a:srgbClr val="000000"/>
              </a:solidFill>
              <a:latin typeface="+mn-lt"/>
            </a:endParaRPr>
          </a:p>
        </p:txBody>
      </p:sp>
      <p:grpSp>
        <p:nvGrpSpPr>
          <p:cNvPr id="7174" name="Group 7"/>
          <p:cNvGrpSpPr>
            <a:grpSpLocks/>
          </p:cNvGrpSpPr>
          <p:nvPr/>
        </p:nvGrpSpPr>
        <p:grpSpPr bwMode="auto">
          <a:xfrm>
            <a:off x="6858000" y="1600200"/>
            <a:ext cx="638175" cy="3919537"/>
            <a:chOff x="5055577" y="2171700"/>
            <a:chExt cx="562710" cy="3318424"/>
          </a:xfrm>
        </p:grpSpPr>
        <p:cxnSp>
          <p:nvCxnSpPr>
            <p:cNvPr id="9" name="Straight Connector 8"/>
            <p:cNvCxnSpPr/>
            <p:nvPr/>
          </p:nvCxnSpPr>
          <p:spPr>
            <a:xfrm>
              <a:off x="5538808" y="4041387"/>
              <a:ext cx="79479" cy="1229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13519" y="4053677"/>
              <a:ext cx="4768" cy="7681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538808" y="3963034"/>
              <a:ext cx="0" cy="9064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375082" y="5023087"/>
              <a:ext cx="36560" cy="10293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416411" y="5023087"/>
              <a:ext cx="122397" cy="6145"/>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7181" name="Group 13"/>
            <p:cNvGrpSpPr>
              <a:grpSpLocks/>
            </p:cNvGrpSpPr>
            <p:nvPr/>
          </p:nvGrpSpPr>
          <p:grpSpPr bwMode="auto">
            <a:xfrm>
              <a:off x="5055577" y="2171700"/>
              <a:ext cx="562710" cy="3318424"/>
              <a:chOff x="5055577" y="2171700"/>
              <a:chExt cx="562710" cy="3318424"/>
            </a:xfrm>
          </p:grpSpPr>
          <p:cxnSp>
            <p:nvCxnSpPr>
              <p:cNvPr id="17" name="Straight Connector 16"/>
              <p:cNvCxnSpPr/>
              <p:nvPr/>
            </p:nvCxnSpPr>
            <p:spPr>
              <a:xfrm>
                <a:off x="5055577" y="3411501"/>
                <a:ext cx="158958" cy="921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348059" y="5126020"/>
                <a:ext cx="27023" cy="364104"/>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7186" name="Group 18"/>
              <p:cNvGrpSpPr>
                <a:grpSpLocks/>
              </p:cNvGrpSpPr>
              <p:nvPr/>
            </p:nvGrpSpPr>
            <p:grpSpPr bwMode="auto">
              <a:xfrm>
                <a:off x="5055577" y="2171700"/>
                <a:ext cx="562710" cy="2851987"/>
                <a:chOff x="5055577" y="2171700"/>
                <a:chExt cx="562710" cy="2851987"/>
              </a:xfrm>
            </p:grpSpPr>
            <p:cxnSp>
              <p:nvCxnSpPr>
                <p:cNvPr id="20" name="Straight Connector 19"/>
                <p:cNvCxnSpPr/>
                <p:nvPr/>
              </p:nvCxnSpPr>
              <p:spPr>
                <a:xfrm flipH="1">
                  <a:off x="5055577" y="2171700"/>
                  <a:ext cx="201877" cy="123980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06587" y="3419182"/>
                  <a:ext cx="50866" cy="35642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57454" y="3775605"/>
                  <a:ext cx="281354" cy="20125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59329" y="4242643"/>
                  <a:ext cx="79479" cy="11675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459329" y="4152001"/>
                  <a:ext cx="0" cy="1136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459329" y="4124348"/>
                  <a:ext cx="158958" cy="1382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534040" y="4809541"/>
                  <a:ext cx="0" cy="21354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613519" y="4362475"/>
                  <a:ext cx="0" cy="448602"/>
                </a:xfrm>
                <a:prstGeom prst="line">
                  <a:avLst/>
                </a:prstGeom>
                <a:ln/>
              </p:spPr>
              <p:style>
                <a:lnRef idx="2">
                  <a:schemeClr val="accent1"/>
                </a:lnRef>
                <a:fillRef idx="0">
                  <a:schemeClr val="accent1"/>
                </a:fillRef>
                <a:effectRef idx="1">
                  <a:schemeClr val="accent1"/>
                </a:effectRef>
                <a:fontRef idx="minor">
                  <a:schemeClr val="tx1"/>
                </a:fontRef>
              </p:style>
            </p:cxnSp>
          </p:grpSp>
        </p:grpSp>
        <p:cxnSp>
          <p:nvCxnSpPr>
            <p:cNvPr id="15" name="Straight Connector 14"/>
            <p:cNvCxnSpPr/>
            <p:nvPr/>
          </p:nvCxnSpPr>
          <p:spPr>
            <a:xfrm flipH="1">
              <a:off x="5538808" y="4812613"/>
              <a:ext cx="7789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38808" y="4360939"/>
              <a:ext cx="79479" cy="0"/>
            </a:xfrm>
            <a:prstGeom prst="line">
              <a:avLst/>
            </a:prstGeom>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5191066" y="2138363"/>
            <a:ext cx="728662" cy="307975"/>
          </a:xfrm>
          <a:prstGeom prst="rect">
            <a:avLst/>
          </a:prstGeom>
          <a:solidFill>
            <a:srgbClr val="FFFFFF">
              <a:alpha val="45098"/>
            </a:srgbClr>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a:solidFill>
                  <a:srgbClr val="7F7F7F"/>
                </a:solidFill>
              </a:rPr>
              <a:t>WECC</a:t>
            </a:r>
          </a:p>
        </p:txBody>
      </p:sp>
    </p:spTree>
    <p:extLst>
      <p:ext uri="{BB962C8B-B14F-4D97-AF65-F5344CB8AC3E}">
        <p14:creationId xmlns:p14="http://schemas.microsoft.com/office/powerpoint/2010/main" val="3635689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today: shared authority over regional markets between the ISO Board and WEM Governing Body</a:t>
            </a:r>
          </a:p>
        </p:txBody>
      </p:sp>
      <p:pic>
        <p:nvPicPr>
          <p:cNvPr id="6" name="Picture 5">
            <a:extLst>
              <a:ext uri="{FF2B5EF4-FFF2-40B4-BE49-F238E27FC236}">
                <a16:creationId xmlns:a16="http://schemas.microsoft.com/office/drawing/2014/main" id="{B5BA6AAB-520A-60DE-8663-41C55386729E}"/>
              </a:ext>
            </a:extLst>
          </p:cNvPr>
          <p:cNvPicPr>
            <a:picLocks noChangeAspect="1"/>
          </p:cNvPicPr>
          <p:nvPr/>
        </p:nvPicPr>
        <p:blipFill>
          <a:blip r:embed="rId3"/>
          <a:stretch>
            <a:fillRect/>
          </a:stretch>
        </p:blipFill>
        <p:spPr>
          <a:xfrm>
            <a:off x="1524000" y="1600200"/>
            <a:ext cx="9046829" cy="4510131"/>
          </a:xfrm>
          <a:prstGeom prst="rect">
            <a:avLst/>
          </a:prstGeom>
        </p:spPr>
      </p:pic>
      <p:sp>
        <p:nvSpPr>
          <p:cNvPr id="3" name="Slide Number Placeholder 2">
            <a:extLst>
              <a:ext uri="{FF2B5EF4-FFF2-40B4-BE49-F238E27FC236}">
                <a16:creationId xmlns:a16="http://schemas.microsoft.com/office/drawing/2014/main" id="{D88A2319-6C2C-FA2E-5459-3C680D6893F0}"/>
              </a:ext>
            </a:extLst>
          </p:cNvPr>
          <p:cNvSpPr>
            <a:spLocks noGrp="1"/>
          </p:cNvSpPr>
          <p:nvPr>
            <p:ph type="sldNum" sz="quarter" idx="10"/>
          </p:nvPr>
        </p:nvSpPr>
        <p:spPr/>
        <p:txBody>
          <a:bodyPr/>
          <a:lstStyle/>
          <a:p>
            <a:r>
              <a:rPr lang="en-US" altLang="en-US"/>
              <a:t>Page </a:t>
            </a:r>
            <a:fld id="{E188C49E-526C-4CA2-87C2-E99663D5313E}" type="slidenum">
              <a:rPr lang="en-US" altLang="en-US" smtClean="0"/>
              <a:pPr/>
              <a:t>30</a:t>
            </a:fld>
            <a:endParaRPr lang="en-US" altLang="en-US"/>
          </a:p>
        </p:txBody>
      </p:sp>
    </p:spTree>
    <p:extLst>
      <p:ext uri="{BB962C8B-B14F-4D97-AF65-F5344CB8AC3E}">
        <p14:creationId xmlns:p14="http://schemas.microsoft.com/office/powerpoint/2010/main" val="403920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As the western market expands, its governance structure evolves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2993107"/>
              </p:ext>
            </p:extLst>
          </p:nvPr>
        </p:nvGraphicFramePr>
        <p:xfrm>
          <a:off x="609600" y="1417638"/>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0"/>
          </p:nvPr>
        </p:nvSpPr>
        <p:spPr/>
        <p:txBody>
          <a:bodyPr/>
          <a:lstStyle/>
          <a:p>
            <a:r>
              <a:rPr lang="en-US" altLang="en-US"/>
              <a:t>Page </a:t>
            </a:r>
            <a:fld id="{E188C49E-526C-4CA2-87C2-E99663D5313E}" type="slidenum">
              <a:rPr lang="en-US" altLang="en-US" smtClean="0"/>
              <a:pPr/>
              <a:t>31</a:t>
            </a:fld>
            <a:endParaRPr lang="en-US" altLang="en-US"/>
          </a:p>
        </p:txBody>
      </p:sp>
      <p:sp>
        <p:nvSpPr>
          <p:cNvPr id="36" name="TextBox 35"/>
          <p:cNvSpPr txBox="1"/>
          <p:nvPr/>
        </p:nvSpPr>
        <p:spPr>
          <a:xfrm>
            <a:off x="8686800" y="2983440"/>
            <a:ext cx="2590800" cy="1554272"/>
          </a:xfrm>
          <a:prstGeom prst="rect">
            <a:avLst/>
          </a:prstGeom>
          <a:noFill/>
        </p:spPr>
        <p:txBody>
          <a:bodyPr wrap="square" rtlCol="0">
            <a:spAutoFit/>
          </a:bodyPr>
          <a:lstStyle/>
          <a:p>
            <a:pPr>
              <a:spcAft>
                <a:spcPts val="600"/>
              </a:spcAft>
            </a:pPr>
            <a:r>
              <a:rPr lang="en-US" b="1" dirty="0"/>
              <a:t>Pathways Step 2 and beyond</a:t>
            </a:r>
            <a:endParaRPr lang="en-US" dirty="0"/>
          </a:p>
          <a:p>
            <a:r>
              <a:rPr lang="en-US" dirty="0"/>
              <a:t>Regional organization, evolution of market services</a:t>
            </a:r>
          </a:p>
        </p:txBody>
      </p:sp>
      <p:sp>
        <p:nvSpPr>
          <p:cNvPr id="26" name="TextBox 25"/>
          <p:cNvSpPr txBox="1"/>
          <p:nvPr/>
        </p:nvSpPr>
        <p:spPr>
          <a:xfrm>
            <a:off x="2819400" y="2102534"/>
            <a:ext cx="2057400" cy="830997"/>
          </a:xfrm>
          <a:prstGeom prst="rect">
            <a:avLst/>
          </a:prstGeom>
          <a:noFill/>
        </p:spPr>
        <p:txBody>
          <a:bodyPr wrap="square" rtlCol="0">
            <a:spAutoFit/>
          </a:bodyPr>
          <a:lstStyle/>
          <a:p>
            <a:pPr algn="ctr"/>
            <a:r>
              <a:rPr lang="en-US" sz="2400" b="1" dirty="0">
                <a:solidFill>
                  <a:schemeClr val="tx1">
                    <a:lumMod val="50000"/>
                    <a:lumOff val="50000"/>
                  </a:schemeClr>
                </a:solidFill>
              </a:rPr>
              <a:t>Governance</a:t>
            </a:r>
          </a:p>
          <a:p>
            <a:pPr algn="ctr"/>
            <a:r>
              <a:rPr lang="en-US" sz="2400" b="1" dirty="0">
                <a:solidFill>
                  <a:schemeClr val="tx1">
                    <a:lumMod val="50000"/>
                    <a:lumOff val="50000"/>
                  </a:schemeClr>
                </a:solidFill>
              </a:rPr>
              <a:t>Evolution</a:t>
            </a:r>
          </a:p>
        </p:txBody>
      </p:sp>
      <p:sp>
        <p:nvSpPr>
          <p:cNvPr id="3" name="Oval 2"/>
          <p:cNvSpPr/>
          <p:nvPr/>
        </p:nvSpPr>
        <p:spPr>
          <a:xfrm>
            <a:off x="8610600" y="2208107"/>
            <a:ext cx="762000" cy="762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72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a:blip r:embed="rId3"/>
          <a:stretch>
            <a:fillRect/>
          </a:stretch>
        </p:blipFill>
        <p:spPr>
          <a:xfrm>
            <a:off x="4953000" y="3580181"/>
            <a:ext cx="822598" cy="910108"/>
          </a:xfrm>
          <a:prstGeom prst="rect">
            <a:avLst/>
          </a:prstGeom>
        </p:spPr>
      </p:pic>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3552609"/>
            <a:ext cx="853580" cy="853580"/>
          </a:xfrm>
          <a:prstGeom prst="rect">
            <a:avLst/>
          </a:prstGeom>
        </p:spPr>
      </p:pic>
      <p:sp>
        <p:nvSpPr>
          <p:cNvPr id="2" name="Title 1"/>
          <p:cNvSpPr>
            <a:spLocks noGrp="1"/>
          </p:cNvSpPr>
          <p:nvPr>
            <p:ph type="title"/>
          </p:nvPr>
        </p:nvSpPr>
        <p:spPr>
          <a:xfrm>
            <a:off x="1981200" y="1981200"/>
            <a:ext cx="8229600" cy="1143000"/>
          </a:xfrm>
        </p:spPr>
        <p:txBody>
          <a:bodyPr/>
          <a:lstStyle/>
          <a:p>
            <a:pPr algn="ct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r>
              <a:rPr lang="en-US" altLang="en-US" dirty="0"/>
              <a:t>Slide </a:t>
            </a:r>
            <a:fld id="{E188C49E-526C-4CA2-87C2-E99663D5313E}" type="slidenum">
              <a:rPr lang="en-US" altLang="en-US" smtClean="0"/>
              <a:pPr/>
              <a:t>32</a:t>
            </a:fld>
            <a:endParaRPr lang="en-US" altLang="en-US" dirty="0"/>
          </a:p>
        </p:txBody>
      </p:sp>
      <p:sp>
        <p:nvSpPr>
          <p:cNvPr id="14" name="TextBox 13"/>
          <p:cNvSpPr txBox="1"/>
          <p:nvPr/>
        </p:nvSpPr>
        <p:spPr>
          <a:xfrm>
            <a:off x="3836559" y="1828800"/>
            <a:ext cx="3863558" cy="707886"/>
          </a:xfrm>
          <a:prstGeom prst="rect">
            <a:avLst/>
          </a:prstGeom>
          <a:noFill/>
        </p:spPr>
        <p:txBody>
          <a:bodyPr wrap="none" rtlCol="0">
            <a:spAutoFit/>
          </a:bodyPr>
          <a:lstStyle/>
          <a:p>
            <a:r>
              <a:rPr lang="en-US" sz="4000" dirty="0">
                <a:solidFill>
                  <a:srgbClr val="3B6E8F"/>
                </a:solidFill>
              </a:rPr>
              <a:t>Stay connected</a:t>
            </a:r>
          </a:p>
        </p:txBody>
      </p:sp>
      <p:pic>
        <p:nvPicPr>
          <p:cNvPr id="6" name="Picture 5">
            <a:hlinkClick r:id="rId6"/>
          </p:cNvPr>
          <p:cNvPicPr>
            <a:picLocks noChangeAspect="1"/>
          </p:cNvPicPr>
          <p:nvPr/>
        </p:nvPicPr>
        <p:blipFill>
          <a:blip r:embed="rId7"/>
          <a:stretch>
            <a:fillRect/>
          </a:stretch>
        </p:blipFill>
        <p:spPr>
          <a:xfrm>
            <a:off x="10576351" y="3685564"/>
            <a:ext cx="929849" cy="649774"/>
          </a:xfrm>
          <a:prstGeom prst="rect">
            <a:avLst/>
          </a:prstGeom>
        </p:spPr>
      </p:pic>
      <p:pic>
        <p:nvPicPr>
          <p:cNvPr id="9" name="Picture 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523490"/>
            <a:ext cx="1143702" cy="826007"/>
          </a:xfrm>
          <a:prstGeom prst="rect">
            <a:avLst/>
          </a:prstGeom>
        </p:spPr>
      </p:pic>
      <p:sp>
        <p:nvSpPr>
          <p:cNvPr id="12" name="TextBox 11"/>
          <p:cNvSpPr txBox="1"/>
          <p:nvPr/>
        </p:nvSpPr>
        <p:spPr>
          <a:xfrm>
            <a:off x="381000" y="4490289"/>
            <a:ext cx="1143702" cy="276999"/>
          </a:xfrm>
          <a:prstGeom prst="rect">
            <a:avLst/>
          </a:prstGeom>
          <a:noFill/>
        </p:spPr>
        <p:txBody>
          <a:bodyPr wrap="square" rtlCol="0">
            <a:spAutoFit/>
          </a:bodyPr>
          <a:lstStyle/>
          <a:p>
            <a:r>
              <a:rPr lang="en-US" sz="1200"/>
              <a:t>California ISO</a:t>
            </a:r>
            <a:endParaRPr lang="en-US" sz="1200" dirty="0"/>
          </a:p>
        </p:txBody>
      </p:sp>
      <p:pic>
        <p:nvPicPr>
          <p:cNvPr id="15" name="Picture 14">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95056" y="3644676"/>
            <a:ext cx="715744" cy="731550"/>
          </a:xfrm>
          <a:prstGeom prst="rect">
            <a:avLst/>
          </a:prstGeom>
        </p:spPr>
      </p:pic>
      <p:pic>
        <p:nvPicPr>
          <p:cNvPr id="16" name="Picture 15">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00" y="3580181"/>
            <a:ext cx="775154" cy="775154"/>
          </a:xfrm>
          <a:prstGeom prst="rect">
            <a:avLst/>
          </a:prstGeom>
        </p:spPr>
      </p:pic>
      <p:pic>
        <p:nvPicPr>
          <p:cNvPr id="17" name="Picture 16">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5000" y="3532518"/>
            <a:ext cx="1131202" cy="816979"/>
          </a:xfrm>
          <a:prstGeom prst="rect">
            <a:avLst/>
          </a:prstGeom>
        </p:spPr>
      </p:pic>
      <p:sp>
        <p:nvSpPr>
          <p:cNvPr id="18" name="TextBox 17"/>
          <p:cNvSpPr txBox="1"/>
          <p:nvPr/>
        </p:nvSpPr>
        <p:spPr>
          <a:xfrm>
            <a:off x="1905000" y="4485501"/>
            <a:ext cx="1143702" cy="461665"/>
          </a:xfrm>
          <a:prstGeom prst="rect">
            <a:avLst/>
          </a:prstGeom>
          <a:noFill/>
        </p:spPr>
        <p:txBody>
          <a:bodyPr wrap="square" rtlCol="0">
            <a:spAutoFit/>
          </a:bodyPr>
          <a:lstStyle/>
          <a:p>
            <a:pPr algn="ctr"/>
            <a:r>
              <a:rPr lang="en-US" sz="1200" dirty="0"/>
              <a:t>ISO Today mobile app</a:t>
            </a:r>
          </a:p>
        </p:txBody>
      </p:sp>
      <p:sp>
        <p:nvSpPr>
          <p:cNvPr id="19" name="TextBox 18"/>
          <p:cNvSpPr txBox="1"/>
          <p:nvPr/>
        </p:nvSpPr>
        <p:spPr>
          <a:xfrm>
            <a:off x="3352800" y="4485501"/>
            <a:ext cx="1143702" cy="461665"/>
          </a:xfrm>
          <a:prstGeom prst="rect">
            <a:avLst/>
          </a:prstGeom>
          <a:noFill/>
        </p:spPr>
        <p:txBody>
          <a:bodyPr wrap="square" rtlCol="0">
            <a:spAutoFit/>
          </a:bodyPr>
          <a:lstStyle/>
          <a:p>
            <a:pPr algn="ctr"/>
            <a:r>
              <a:rPr lang="en-US" sz="1200" dirty="0"/>
              <a:t>California ISO</a:t>
            </a:r>
          </a:p>
          <a:p>
            <a:pPr algn="ctr"/>
            <a:r>
              <a:rPr lang="en-US" sz="1200" dirty="0"/>
              <a:t>Daily Briefing </a:t>
            </a:r>
          </a:p>
        </p:txBody>
      </p:sp>
      <p:sp>
        <p:nvSpPr>
          <p:cNvPr id="20" name="TextBox 19"/>
          <p:cNvSpPr txBox="1"/>
          <p:nvPr/>
        </p:nvSpPr>
        <p:spPr>
          <a:xfrm>
            <a:off x="4800600" y="4485500"/>
            <a:ext cx="1143702" cy="461665"/>
          </a:xfrm>
          <a:prstGeom prst="rect">
            <a:avLst/>
          </a:prstGeom>
          <a:noFill/>
        </p:spPr>
        <p:txBody>
          <a:bodyPr wrap="square" rtlCol="0">
            <a:spAutoFit/>
          </a:bodyPr>
          <a:lstStyle/>
          <a:p>
            <a:pPr algn="ctr"/>
            <a:r>
              <a:rPr lang="en-US" sz="1200" dirty="0"/>
              <a:t>Sign up for</a:t>
            </a:r>
          </a:p>
          <a:p>
            <a:pPr algn="ctr"/>
            <a:r>
              <a:rPr lang="en-US" sz="1200" dirty="0"/>
              <a:t>Flex Alerts</a:t>
            </a:r>
          </a:p>
        </p:txBody>
      </p:sp>
      <p:sp>
        <p:nvSpPr>
          <p:cNvPr id="21" name="TextBox 20"/>
          <p:cNvSpPr txBox="1"/>
          <p:nvPr/>
        </p:nvSpPr>
        <p:spPr>
          <a:xfrm>
            <a:off x="7670763" y="4657916"/>
            <a:ext cx="3268727" cy="276999"/>
          </a:xfrm>
          <a:prstGeom prst="rect">
            <a:avLst/>
          </a:prstGeom>
          <a:noFill/>
        </p:spPr>
        <p:txBody>
          <a:bodyPr wrap="square" rtlCol="0">
            <a:spAutoFit/>
          </a:bodyPr>
          <a:lstStyle/>
          <a:p>
            <a:pPr algn="ctr"/>
            <a:r>
              <a:rPr lang="en-US" sz="1200" dirty="0"/>
              <a:t>Follow us on social media. </a:t>
            </a:r>
          </a:p>
        </p:txBody>
      </p:sp>
      <p:cxnSp>
        <p:nvCxnSpPr>
          <p:cNvPr id="23" name="Straight Connector 22"/>
          <p:cNvCxnSpPr/>
          <p:nvPr/>
        </p:nvCxnSpPr>
        <p:spPr>
          <a:xfrm>
            <a:off x="6400800" y="3552609"/>
            <a:ext cx="0" cy="13241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16"/>
          </p:cNvPr>
          <p:cNvPicPr>
            <a:picLocks noChangeAspect="1"/>
          </p:cNvPicPr>
          <p:nvPr/>
        </p:nvPicPr>
        <p:blipFill>
          <a:blip r:embed="rId17"/>
          <a:stretch>
            <a:fillRect/>
          </a:stretch>
        </p:blipFill>
        <p:spPr>
          <a:xfrm>
            <a:off x="8065477" y="3429001"/>
            <a:ext cx="1230923" cy="1066800"/>
          </a:xfrm>
          <a:prstGeom prst="rect">
            <a:avLst/>
          </a:prstGeom>
        </p:spPr>
      </p:pic>
    </p:spTree>
    <p:extLst>
      <p:ext uri="{BB962C8B-B14F-4D97-AF65-F5344CB8AC3E}">
        <p14:creationId xmlns:p14="http://schemas.microsoft.com/office/powerpoint/2010/main" val="31669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Western Energy Imbalance Market (WEIM): economic, reliability and environmental benefits</a:t>
            </a:r>
            <a:r>
              <a:rPr lang="en-US" b="1" dirty="0"/>
              <a:t> </a:t>
            </a:r>
            <a:r>
              <a:rPr lang="en-US" dirty="0"/>
              <a:t>from the West’s existing real-time market</a:t>
            </a:r>
          </a:p>
        </p:txBody>
      </p:sp>
      <p:sp>
        <p:nvSpPr>
          <p:cNvPr id="9" name="Content Placeholder 2"/>
          <p:cNvSpPr>
            <a:spLocks noGrp="1"/>
          </p:cNvSpPr>
          <p:nvPr>
            <p:ph idx="1"/>
          </p:nvPr>
        </p:nvSpPr>
        <p:spPr>
          <a:xfrm>
            <a:off x="609600" y="1600201"/>
            <a:ext cx="4572000" cy="4343400"/>
          </a:xfrm>
        </p:spPr>
        <p:txBody>
          <a:bodyPr>
            <a:normAutofit/>
          </a:bodyPr>
          <a:lstStyle/>
          <a:p>
            <a:pPr marL="137160" indent="-137160">
              <a:spcBef>
                <a:spcPts val="0"/>
              </a:spcBef>
              <a:spcAft>
                <a:spcPts val="1200"/>
              </a:spcAft>
            </a:pPr>
            <a:r>
              <a:rPr lang="en-US" sz="2000" dirty="0"/>
              <a:t>A </a:t>
            </a:r>
            <a:r>
              <a:rPr lang="en-US" sz="2000" b="1" dirty="0"/>
              <a:t>voluntary</a:t>
            </a:r>
            <a:r>
              <a:rPr lang="en-US" sz="2000" dirty="0"/>
              <a:t> market that provides a sub-hourly economic dispatch of resources for balancing supply and demand every five minutes.</a:t>
            </a:r>
          </a:p>
          <a:p>
            <a:pPr marL="137160" indent="-137160">
              <a:spcBef>
                <a:spcPts val="0"/>
              </a:spcBef>
              <a:spcAft>
                <a:spcPts val="1200"/>
              </a:spcAft>
            </a:pPr>
            <a:r>
              <a:rPr lang="en-US" sz="2000" dirty="0"/>
              <a:t>Allows utilities to </a:t>
            </a:r>
            <a:r>
              <a:rPr lang="en-US" sz="2000" b="1" dirty="0"/>
              <a:t>efficiently manage imbalances</a:t>
            </a:r>
            <a:r>
              <a:rPr lang="en-US" sz="2000" dirty="0"/>
              <a:t> between generation and load, honoring transmission and reliability constraints.</a:t>
            </a:r>
          </a:p>
          <a:p>
            <a:pPr marL="137160" indent="-137160">
              <a:spcBef>
                <a:spcPts val="0"/>
              </a:spcBef>
              <a:spcAft>
                <a:spcPts val="1200"/>
              </a:spcAft>
            </a:pPr>
            <a:r>
              <a:rPr lang="en-US" sz="2000" b="1" dirty="0"/>
              <a:t>Benefits</a:t>
            </a:r>
            <a:r>
              <a:rPr lang="en-US" sz="2000" dirty="0"/>
              <a:t> accrue to all</a:t>
            </a:r>
            <a:r>
              <a:rPr lang="en-US" sz="2000" dirty="0">
                <a:solidFill>
                  <a:srgbClr val="FF0000"/>
                </a:solidFill>
              </a:rPr>
              <a:t> </a:t>
            </a:r>
            <a:r>
              <a:rPr lang="en-US" sz="2000" dirty="0"/>
              <a:t>participating utilities and provide cost reductions for retail customers.</a:t>
            </a:r>
          </a:p>
        </p:txBody>
      </p:sp>
      <p:sp>
        <p:nvSpPr>
          <p:cNvPr id="6" name="Rounded Rectangle 5"/>
          <p:cNvSpPr/>
          <p:nvPr/>
        </p:nvSpPr>
        <p:spPr>
          <a:xfrm>
            <a:off x="5257801" y="2889256"/>
            <a:ext cx="2313524" cy="926165"/>
          </a:xfrm>
          <a:prstGeom prst="roundRect">
            <a:avLst/>
          </a:prstGeom>
          <a:solidFill>
            <a:srgbClr val="FFA3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b="1" dirty="0">
                <a:solidFill>
                  <a:schemeClr val="bg1"/>
                </a:solidFill>
              </a:rPr>
              <a:t>80% </a:t>
            </a:r>
            <a:r>
              <a:rPr lang="en-US" dirty="0">
                <a:solidFill>
                  <a:schemeClr val="bg1"/>
                </a:solidFill>
              </a:rPr>
              <a:t>of demand in the West</a:t>
            </a:r>
            <a:endParaRPr lang="en-US" b="1" dirty="0">
              <a:solidFill>
                <a:schemeClr val="bg1"/>
              </a:solidFill>
            </a:endParaRPr>
          </a:p>
        </p:txBody>
      </p:sp>
      <p:sp>
        <p:nvSpPr>
          <p:cNvPr id="7" name="Rounded Rectangle 6"/>
          <p:cNvSpPr/>
          <p:nvPr/>
        </p:nvSpPr>
        <p:spPr>
          <a:xfrm>
            <a:off x="5257800" y="4051033"/>
            <a:ext cx="2313523" cy="1295400"/>
          </a:xfrm>
          <a:prstGeom prst="roundRect">
            <a:avLst/>
          </a:prstGeom>
          <a:solidFill>
            <a:srgbClr val="3B6E8F"/>
          </a:solidFill>
          <a:ln>
            <a:noFill/>
          </a:ln>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en-US" sz="2800" b="1" dirty="0">
                <a:solidFill>
                  <a:schemeClr val="bg1"/>
                </a:solidFill>
              </a:rPr>
              <a:t>66% </a:t>
            </a:r>
            <a:r>
              <a:rPr lang="en-US" sz="2000" dirty="0">
                <a:solidFill>
                  <a:schemeClr val="bg1"/>
                </a:solidFill>
              </a:rPr>
              <a:t>of benefits accrued to BAs outside of CA</a:t>
            </a:r>
          </a:p>
        </p:txBody>
      </p:sp>
      <p:sp>
        <p:nvSpPr>
          <p:cNvPr id="11" name="Rounded Rectangle 10"/>
          <p:cNvSpPr/>
          <p:nvPr/>
        </p:nvSpPr>
        <p:spPr>
          <a:xfrm>
            <a:off x="5257799" y="1752600"/>
            <a:ext cx="2313524" cy="926165"/>
          </a:xfrm>
          <a:prstGeom prst="round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rPr>
              <a:t>Eleven</a:t>
            </a:r>
          </a:p>
          <a:p>
            <a:pPr algn="ctr"/>
            <a:r>
              <a:rPr lang="en-US" dirty="0">
                <a:solidFill>
                  <a:schemeClr val="bg1"/>
                </a:solidFill>
              </a:rPr>
              <a:t>Western states</a:t>
            </a:r>
          </a:p>
        </p:txBody>
      </p:sp>
      <p:pic>
        <p:nvPicPr>
          <p:cNvPr id="1026" name="Picture 2" descr="https://www.westerneim.com/Style%20Library/caiso/images/WEIMmap092024.jpg"/>
          <p:cNvPicPr>
            <a:picLocks noChangeAspect="1" noChangeArrowheads="1"/>
          </p:cNvPicPr>
          <p:nvPr/>
        </p:nvPicPr>
        <p:blipFill rotWithShape="1">
          <a:blip r:embed="rId3">
            <a:extLst>
              <a:ext uri="{28A0092B-C50C-407E-A947-70E740481C1C}">
                <a14:useLocalDpi xmlns:a14="http://schemas.microsoft.com/office/drawing/2010/main" val="0"/>
              </a:ext>
            </a:extLst>
          </a:blip>
          <a:srcRect t="2577"/>
          <a:stretch/>
        </p:blipFill>
        <p:spPr bwMode="auto">
          <a:xfrm>
            <a:off x="7924799" y="1417638"/>
            <a:ext cx="3733799" cy="49831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0FB092E0-A44F-A2BC-9CBC-37E530A79453}"/>
              </a:ext>
            </a:extLst>
          </p:cNvPr>
          <p:cNvSpPr>
            <a:spLocks noGrp="1"/>
          </p:cNvSpPr>
          <p:nvPr>
            <p:ph type="sldNum" sz="quarter" idx="10"/>
          </p:nvPr>
        </p:nvSpPr>
        <p:spPr>
          <a:xfrm>
            <a:off x="9114621" y="6324600"/>
            <a:ext cx="2801957" cy="310960"/>
          </a:xfrm>
        </p:spPr>
        <p:txBody>
          <a:bodyPr/>
          <a:lstStyle/>
          <a:p>
            <a:r>
              <a:rPr lang="en-US" altLang="en-US" dirty="0"/>
              <a:t>Page </a:t>
            </a:r>
            <a:fld id="{E188C49E-526C-4CA2-87C2-E99663D5313E}" type="slidenum">
              <a:rPr lang="en-US" altLang="en-US" smtClean="0"/>
              <a:pPr/>
              <a:t>4</a:t>
            </a:fld>
            <a:endParaRPr lang="en-US" altLang="en-US" dirty="0"/>
          </a:p>
        </p:txBody>
      </p:sp>
    </p:spTree>
    <p:extLst>
      <p:ext uri="{BB962C8B-B14F-4D97-AF65-F5344CB8AC3E}">
        <p14:creationId xmlns:p14="http://schemas.microsoft.com/office/powerpoint/2010/main" val="260925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7200" y="1219200"/>
            <a:ext cx="8401333" cy="4720336"/>
          </a:xfrm>
          <a:prstGeom prst="rect">
            <a:avLst/>
          </a:prstGeom>
        </p:spPr>
      </p:pic>
      <p:sp>
        <p:nvSpPr>
          <p:cNvPr id="7" name="Title 1"/>
          <p:cNvSpPr>
            <a:spLocks noGrp="1"/>
          </p:cNvSpPr>
          <p:nvPr>
            <p:ph type="title"/>
          </p:nvPr>
        </p:nvSpPr>
        <p:spPr/>
        <p:txBody>
          <a:bodyPr>
            <a:normAutofit/>
          </a:bodyPr>
          <a:lstStyle/>
          <a:p>
            <a:r>
              <a:rPr lang="en-US" kern="1200" dirty="0">
                <a:latin typeface="+mj-lt"/>
                <a:ea typeface="+mj-ea"/>
                <a:cs typeface="+mj-cs"/>
              </a:rPr>
              <a:t>WEIM delivering significant value to market participants and consumers</a:t>
            </a:r>
          </a:p>
        </p:txBody>
      </p:sp>
      <p:sp>
        <p:nvSpPr>
          <p:cNvPr id="2" name="Slide Number Placeholder 1" hidden="1">
            <a:extLst>
              <a:ext uri="{FF2B5EF4-FFF2-40B4-BE49-F238E27FC236}">
                <a16:creationId xmlns:a16="http://schemas.microsoft.com/office/drawing/2014/main" id="{F5F396BB-8619-E1AD-1F9F-6C79FF4C764F}"/>
              </a:ext>
            </a:extLst>
          </p:cNvPr>
          <p:cNvSpPr>
            <a:spLocks noGrp="1"/>
          </p:cNvSpPr>
          <p:nvPr>
            <p:ph type="sldNum" sz="quarter" idx="10"/>
          </p:nvPr>
        </p:nvSpPr>
        <p:spPr/>
        <p:txBody>
          <a:bodyPr/>
          <a:lstStyle/>
          <a:p>
            <a:pPr>
              <a:spcAft>
                <a:spcPts val="600"/>
              </a:spcAft>
            </a:pPr>
            <a:r>
              <a:rPr lang="en-US" altLang="en-US"/>
              <a:t>Page </a:t>
            </a:r>
            <a:fld id="{E188C49E-526C-4CA2-87C2-E99663D5313E}" type="slidenum">
              <a:rPr lang="en-US" altLang="en-US" smtClean="0"/>
              <a:pPr>
                <a:spcAft>
                  <a:spcPts val="600"/>
                </a:spcAft>
              </a:pPr>
              <a:t>5</a:t>
            </a:fld>
            <a:endParaRPr lang="en-US" altLang="en-US"/>
          </a:p>
        </p:txBody>
      </p:sp>
      <p:sp>
        <p:nvSpPr>
          <p:cNvPr id="5" name="TextBox 4">
            <a:extLst>
              <a:ext uri="{FF2B5EF4-FFF2-40B4-BE49-F238E27FC236}">
                <a16:creationId xmlns:a16="http://schemas.microsoft.com/office/drawing/2014/main" id="{90E25B8C-64B2-8BAC-E63E-A60B3E4C4DC4}"/>
              </a:ext>
            </a:extLst>
          </p:cNvPr>
          <p:cNvSpPr txBox="1"/>
          <p:nvPr/>
        </p:nvSpPr>
        <p:spPr>
          <a:xfrm>
            <a:off x="8964304" y="1444852"/>
            <a:ext cx="2801489" cy="2200602"/>
          </a:xfrm>
          <a:prstGeom prst="rect">
            <a:avLst/>
          </a:prstGeom>
          <a:noFill/>
          <a:ln w="12700">
            <a:solidFill>
              <a:schemeClr val="accent3"/>
            </a:solidFill>
          </a:ln>
        </p:spPr>
        <p:txBody>
          <a:bodyPr wrap="square" rtlCol="0">
            <a:spAutoFit/>
          </a:bodyPr>
          <a:lstStyle/>
          <a:p>
            <a:r>
              <a:rPr lang="en-US" dirty="0"/>
              <a:t>Cumulative economic benefits:</a:t>
            </a:r>
          </a:p>
          <a:p>
            <a:endParaRPr lang="en-US" dirty="0"/>
          </a:p>
          <a:p>
            <a:pPr marL="214313" indent="-214313">
              <a:buFont typeface="Wingdings" panose="05000000000000000000" pitchFamily="2" charset="2"/>
              <a:buChar char="Ø"/>
            </a:pPr>
            <a:r>
              <a:rPr lang="en-US" b="1" dirty="0"/>
              <a:t>PacifiCorp</a:t>
            </a:r>
            <a:r>
              <a:rPr lang="en-US" dirty="0"/>
              <a:t> </a:t>
            </a:r>
          </a:p>
          <a:p>
            <a:pPr marL="228600" lvl="1"/>
            <a:r>
              <a:rPr lang="en-US" dirty="0"/>
              <a:t>Joined November 2014 $988.23 M</a:t>
            </a:r>
          </a:p>
          <a:p>
            <a:endParaRPr lang="en-US" dirty="0">
              <a:solidFill>
                <a:srgbClr val="FF0000"/>
              </a:solidFill>
            </a:endParaRPr>
          </a:p>
          <a:p>
            <a:pPr marL="228600" lvl="1"/>
            <a:endParaRPr lang="en-US" sz="1100" dirty="0"/>
          </a:p>
        </p:txBody>
      </p:sp>
      <p:sp>
        <p:nvSpPr>
          <p:cNvPr id="6" name="Oval 5">
            <a:extLst>
              <a:ext uri="{FF2B5EF4-FFF2-40B4-BE49-F238E27FC236}">
                <a16:creationId xmlns:a16="http://schemas.microsoft.com/office/drawing/2014/main" id="{FB224922-3F9A-35C5-0AFD-B2BCB35BF7FF}"/>
              </a:ext>
            </a:extLst>
          </p:cNvPr>
          <p:cNvSpPr/>
          <p:nvPr/>
        </p:nvSpPr>
        <p:spPr>
          <a:xfrm>
            <a:off x="1752600" y="1905000"/>
            <a:ext cx="2856894" cy="944562"/>
          </a:xfrm>
          <a:prstGeom prst="ellipse">
            <a:avLst/>
          </a:prstGeom>
          <a:solidFill>
            <a:schemeClr val="bg1"/>
          </a:solidFill>
          <a:ln w="12700">
            <a:solidFill>
              <a:srgbClr val="6B82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835301" y="2027405"/>
            <a:ext cx="2691492" cy="685800"/>
          </a:xfrm>
          <a:prstGeom prst="rect">
            <a:avLst/>
          </a:prstGeom>
        </p:spPr>
        <p:txBody>
          <a:bodyPr rtlCol="0">
            <a:normAutofit lnSpcReduction="10000"/>
          </a:bodyPr>
          <a:lstStyle/>
          <a:p>
            <a:pPr algn="ctr" eaLnBrk="1" hangingPunct="1">
              <a:spcBef>
                <a:spcPct val="20000"/>
              </a:spcBef>
            </a:pPr>
            <a:r>
              <a:rPr lang="en-US" sz="2000" dirty="0">
                <a:solidFill>
                  <a:srgbClr val="6B823E"/>
                </a:solidFill>
                <a:latin typeface="+mn-lt"/>
              </a:rPr>
              <a:t>$6.99 billion in benefits since 2014</a:t>
            </a:r>
          </a:p>
        </p:txBody>
      </p:sp>
      <p:sp>
        <p:nvSpPr>
          <p:cNvPr id="9" name="Slide Number Placeholder 1">
            <a:extLst>
              <a:ext uri="{FF2B5EF4-FFF2-40B4-BE49-F238E27FC236}">
                <a16:creationId xmlns:a16="http://schemas.microsoft.com/office/drawing/2014/main" id="{B5E2AA29-CB19-5E9F-DADC-059A6639CAA6}"/>
              </a:ext>
            </a:extLst>
          </p:cNvPr>
          <p:cNvSpPr txBox="1">
            <a:spLocks/>
          </p:cNvSpPr>
          <p:nvPr/>
        </p:nvSpPr>
        <p:spPr>
          <a:xfrm>
            <a:off x="8925736"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5</a:t>
            </a:fld>
            <a:endParaRPr lang="en-US" altLang="en-US" sz="1050" dirty="0">
              <a:solidFill>
                <a:schemeClr val="tx1">
                  <a:lumMod val="50000"/>
                  <a:lumOff val="50000"/>
                </a:schemeClr>
              </a:solidFill>
            </a:endParaRPr>
          </a:p>
        </p:txBody>
      </p:sp>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66186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WEIM expansion increases the volume of economic transfers</a:t>
            </a:r>
          </a:p>
        </p:txBody>
      </p:sp>
      <p:pic>
        <p:nvPicPr>
          <p:cNvPr id="9" name="Picture 8"/>
          <p:cNvPicPr>
            <a:picLocks noChangeAspect="1"/>
          </p:cNvPicPr>
          <p:nvPr/>
        </p:nvPicPr>
        <p:blipFill>
          <a:blip r:embed="rId3"/>
          <a:stretch>
            <a:fillRect/>
          </a:stretch>
        </p:blipFill>
        <p:spPr>
          <a:xfrm>
            <a:off x="304800" y="1143000"/>
            <a:ext cx="7447897" cy="4800600"/>
          </a:xfrm>
          <a:prstGeom prst="rect">
            <a:avLst/>
          </a:prstGeom>
        </p:spPr>
      </p:pic>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6</a:t>
            </a:fld>
            <a:endParaRPr lang="en-US" altLang="en-US" sz="1050" dirty="0">
              <a:solidFill>
                <a:schemeClr val="tx1">
                  <a:lumMod val="50000"/>
                  <a:lumOff val="50000"/>
                </a:schemeClr>
              </a:solidFill>
            </a:endParaRPr>
          </a:p>
        </p:txBody>
      </p:sp>
      <p:pic>
        <p:nvPicPr>
          <p:cNvPr id="10" name="Picture 9">
            <a:extLst>
              <a:ext uri="{FF2B5EF4-FFF2-40B4-BE49-F238E27FC236}">
                <a16:creationId xmlns:a16="http://schemas.microsoft.com/office/drawing/2014/main" id="{D5A8FCEC-C67E-0AB7-21EE-170EA69F78D6}"/>
              </a:ext>
            </a:extLst>
          </p:cNvPr>
          <p:cNvPicPr>
            <a:picLocks noChangeAspect="1"/>
          </p:cNvPicPr>
          <p:nvPr/>
        </p:nvPicPr>
        <p:blipFill>
          <a:blip r:embed="rId4"/>
          <a:stretch>
            <a:fillRect/>
          </a:stretch>
        </p:blipFill>
        <p:spPr>
          <a:xfrm>
            <a:off x="8001000" y="1061841"/>
            <a:ext cx="3962400" cy="5110359"/>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418875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7</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63938" y="990600"/>
            <a:ext cx="3751684" cy="5182560"/>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40072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8</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63937" y="990600"/>
            <a:ext cx="3796372" cy="5181653"/>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305101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04800" y="1143000"/>
            <a:ext cx="7447897" cy="4800600"/>
          </a:xfrm>
          <a:prstGeom prst="rect">
            <a:avLst/>
          </a:prstGeom>
        </p:spPr>
      </p:pic>
      <p:sp>
        <p:nvSpPr>
          <p:cNvPr id="2" name="Title 1"/>
          <p:cNvSpPr>
            <a:spLocks noGrp="1"/>
          </p:cNvSpPr>
          <p:nvPr>
            <p:ph type="title"/>
          </p:nvPr>
        </p:nvSpPr>
        <p:spPr/>
        <p:txBody>
          <a:bodyPr/>
          <a:lstStyle/>
          <a:p>
            <a:r>
              <a:rPr lang="en-US" dirty="0"/>
              <a:t>WEIM expansion increases the volume of economic transfers</a:t>
            </a:r>
          </a:p>
        </p:txBody>
      </p:sp>
      <p:sp>
        <p:nvSpPr>
          <p:cNvPr id="3" name="Slide Number Placeholder 2"/>
          <p:cNvSpPr>
            <a:spLocks noGrp="1"/>
          </p:cNvSpPr>
          <p:nvPr>
            <p:ph type="sldNum" sz="quarter" idx="4294967295"/>
          </p:nvPr>
        </p:nvSpPr>
        <p:spPr>
          <a:xfrm>
            <a:off x="9347200" y="6324600"/>
            <a:ext cx="2844800" cy="365125"/>
          </a:xfrm>
        </p:spPr>
        <p:txBody>
          <a:bodyPr/>
          <a:lstStyle/>
          <a:p>
            <a:pPr>
              <a:defRPr/>
            </a:pPr>
            <a:r>
              <a:rPr lang="en-US" altLang="en-US" dirty="0"/>
              <a:t> </a:t>
            </a:r>
          </a:p>
        </p:txBody>
      </p:sp>
      <p:sp>
        <p:nvSpPr>
          <p:cNvPr id="6" name="Slide Number Placeholder 1">
            <a:extLst>
              <a:ext uri="{FF2B5EF4-FFF2-40B4-BE49-F238E27FC236}">
                <a16:creationId xmlns:a16="http://schemas.microsoft.com/office/drawing/2014/main" id="{FD3A93F4-A5CF-8073-AF67-7396CA72E909}"/>
              </a:ext>
            </a:extLst>
          </p:cNvPr>
          <p:cNvSpPr txBox="1">
            <a:spLocks/>
          </p:cNvSpPr>
          <p:nvPr/>
        </p:nvSpPr>
        <p:spPr>
          <a:xfrm>
            <a:off x="9009043" y="6321520"/>
            <a:ext cx="2801957" cy="31096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en-US" altLang="en-US" sz="1050" dirty="0">
                <a:solidFill>
                  <a:schemeClr val="tx1">
                    <a:lumMod val="50000"/>
                    <a:lumOff val="50000"/>
                  </a:schemeClr>
                </a:solidFill>
              </a:rPr>
              <a:t>Page </a:t>
            </a:r>
            <a:fld id="{E188C49E-526C-4CA2-87C2-E99663D5313E}" type="slidenum">
              <a:rPr lang="en-US" altLang="en-US" sz="1050" smtClean="0">
                <a:solidFill>
                  <a:schemeClr val="tx1">
                    <a:lumMod val="50000"/>
                    <a:lumOff val="50000"/>
                  </a:schemeClr>
                </a:solidFill>
              </a:rPr>
              <a:pPr algn="r"/>
              <a:t>9</a:t>
            </a:fld>
            <a:endParaRPr lang="en-US" altLang="en-US" sz="1050" dirty="0">
              <a:solidFill>
                <a:schemeClr val="tx1">
                  <a:lumMod val="50000"/>
                  <a:lumOff val="50000"/>
                </a:schemeClr>
              </a:solidFill>
            </a:endParaRPr>
          </a:p>
        </p:txBody>
      </p:sp>
      <p:sp>
        <p:nvSpPr>
          <p:cNvPr id="8" name="Rectangle 7"/>
          <p:cNvSpPr/>
          <p:nvPr/>
        </p:nvSpPr>
        <p:spPr>
          <a:xfrm>
            <a:off x="8068454" y="905246"/>
            <a:ext cx="3986210" cy="538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163937" y="994978"/>
            <a:ext cx="3805756" cy="5181750"/>
          </a:xfrm>
          <a:prstGeom prst="rect">
            <a:avLst/>
          </a:prstGeom>
        </p:spPr>
      </p:pic>
      <p:sp>
        <p:nvSpPr>
          <p:cNvPr id="11" name="TextBox 10">
            <a:extLst>
              <a:ext uri="{FF2B5EF4-FFF2-40B4-BE49-F238E27FC236}">
                <a16:creationId xmlns:a16="http://schemas.microsoft.com/office/drawing/2014/main" id="{B959412F-052E-5E13-492B-9C663A832569}"/>
              </a:ext>
            </a:extLst>
          </p:cNvPr>
          <p:cNvSpPr txBox="1"/>
          <p:nvPr/>
        </p:nvSpPr>
        <p:spPr>
          <a:xfrm rot="16200000">
            <a:off x="-191616" y="5523384"/>
            <a:ext cx="1219200" cy="230832"/>
          </a:xfrm>
          <a:prstGeom prst="rect">
            <a:avLst/>
          </a:prstGeom>
          <a:noFill/>
        </p:spPr>
        <p:txBody>
          <a:bodyPr wrap="square" rtlCol="0">
            <a:spAutoFit/>
          </a:bodyPr>
          <a:lstStyle/>
          <a:p>
            <a:r>
              <a:rPr lang="en-US" sz="900" b="1" dirty="0">
                <a:solidFill>
                  <a:schemeClr val="tx1">
                    <a:lumMod val="50000"/>
                    <a:lumOff val="50000"/>
                  </a:schemeClr>
                </a:solidFill>
              </a:rPr>
              <a:t>Date joined</a:t>
            </a:r>
          </a:p>
        </p:txBody>
      </p:sp>
    </p:spTree>
    <p:extLst>
      <p:ext uri="{BB962C8B-B14F-4D97-AF65-F5344CB8AC3E}">
        <p14:creationId xmlns:p14="http://schemas.microsoft.com/office/powerpoint/2010/main" val="74126558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 Standard PP Template-wide" id="{42A00147-3D7B-4492-AB1D-DC197A213C74}" vid="{9AB77330-B9AE-487E-91A6-8A1C3B2E4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ItemUpdatedEventHandlerForConceptSearch</Name>
    <Synchronization>Asynchronous</Synchronization>
    <Type>10002</Type>
    <SequenceNumber>10001</SequenceNumber>
    <Url/>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Url/>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Url/>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Url/>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Url/>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Url/>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Url/>
    <Assembly>conceptSearching.Sharepoint.ContentTypes2010, Version=1.0.0.0, Culture=neutral, PublicKeyToken=858f8f13980e4745</Assembly>
    <Class>conceptSearching.Sharepoint.ContentTypes2010.CSHandleEvent</Class>
    <Data/>
    <Filter/>
  </Receiver>
</spe:Receivers>
</file>

<file path=customXml/item3.xml><?xml version="1.0" encoding="utf-8"?>
<ct:contentTypeSchema xmlns:ct="http://schemas.microsoft.com/office/2006/metadata/contentType" xmlns:ma="http://schemas.microsoft.com/office/2006/metadata/properties/metaAttributes" ct:_="" ma:_="" ma:contentTypeName="ISO Document" ma:contentTypeID="0x010100B72ED250C60CFC47AE0A3A0E8940792600EFF7565CFA73FA4BBF43E235A0A4B43C" ma:contentTypeVersion="64" ma:contentTypeDescription="" ma:contentTypeScope="" ma:versionID="c6290d47f0f5eeb20e64915405c428f1">
  <xsd:schema xmlns:xsd="http://www.w3.org/2001/XMLSchema" xmlns:xs="http://www.w3.org/2001/XMLSchema" xmlns:p="http://schemas.microsoft.com/office/2006/metadata/properties" xmlns:ns1="http://schemas.microsoft.com/sharepoint/v3" xmlns:ns2="a7f9dc59-7069-4c09-95f9-54d41c3cd9ad" xmlns:ns3="dcc7e218-8b47-4273-ba28-07719656e1ad" xmlns:ns5="2e64aaae-efe8-4b36-9ab4-486f04499e09" targetNamespace="http://schemas.microsoft.com/office/2006/metadata/properties" ma:root="true" ma:fieldsID="691633373fea2daa8d541cf44c1a98f2" ns1:_="" ns2:_="" ns3:_="" ns5:_="">
    <xsd:import namespace="http://schemas.microsoft.com/sharepoint/v3"/>
    <xsd:import namespace="a7f9dc59-7069-4c09-95f9-54d41c3cd9ad"/>
    <xsd:import namespace="dcc7e218-8b47-4273-ba28-07719656e1ad"/>
    <xsd:import namespace="2e64aaae-efe8-4b36-9ab4-486f04499e09"/>
    <xsd:element name="properties">
      <xsd:complexType>
        <xsd:sequence>
          <xsd:element name="documentManagement">
            <xsd:complexType>
              <xsd:all>
                <xsd:element ref="ns2:Doc_x0020_Owner" minOccurs="0"/>
                <xsd:element ref="ns2:Doc_x0020_Status" minOccurs="0"/>
                <xsd:element ref="ns2:InfoSec_x0020_Classification" minOccurs="0"/>
                <xsd:element ref="ns2:ISO_x0020_Department" minOccurs="0"/>
                <xsd:element ref="ns2:Division" minOccurs="0"/>
                <xsd:element ref="ns2:Intellectual_x0020_Property_x0020_Type" minOccurs="0"/>
                <xsd:element ref="ns3:_dlc_DocId" minOccurs="0"/>
                <xsd:element ref="ns3:_dlc_DocIdUrl" minOccurs="0"/>
                <xsd:element ref="ns3:_dlc_DocIdPersistId" minOccurs="0"/>
                <xsd:element ref="ns2:Date_x0020_Became_x0020_Record" minOccurs="0"/>
                <xsd:element ref="ns5:b096d808b59a41b7a526eb1052d792f3" minOccurs="0"/>
                <xsd:element ref="ns5:TaxCatchAll" minOccurs="0"/>
                <xsd:element ref="ns5:TaxCatchAllLabel" minOccurs="0"/>
                <xsd:element ref="ns5:ac6042663e6544a5b5f6c47baa21cbec" minOccurs="0"/>
                <xsd:element ref="ns5:mb7a63be961241008d728fcf8db72869" minOccurs="0"/>
                <xsd:element ref="ns1:CSMeta2010Fiel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28" nillable="true" ma:displayName="Classification Status" ma:hidden="true" ma:internalName="CSMeta2010Field"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f9dc59-7069-4c09-95f9-54d41c3cd9ad" elementFormDefault="qualified">
    <xsd:import namespace="http://schemas.microsoft.com/office/2006/documentManagement/types"/>
    <xsd:import namespace="http://schemas.microsoft.com/office/infopath/2007/PartnerControls"/>
    <xsd:element name="Doc_x0020_Owner" ma:index="2" nillable="true" ma:displayName="Doc Owner" ma:description="" ma:list="UserInfo" ma:SharePointGroup="0" ma:internalName="Doc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Status" ma:index="3" nillable="true" ma:displayName="Doc Status" ma:default="Draft" ma:format="Dropdown" ma:indexed="true" ma:internalName="Doc_x0020_Status">
      <xsd:simpleType>
        <xsd:restriction base="dms:Choice">
          <xsd:enumeration value="Draft"/>
          <xsd:enumeration value="Under Review"/>
          <xsd:enumeration value="Final"/>
        </xsd:restriction>
      </xsd:simpleType>
    </xsd:element>
    <xsd:element name="InfoSec_x0020_Classification" ma:index="4" nillable="true" ma:displayName="Information Classification" ma:description="" ma:format="Dropdown" ma:internalName="InfoSec_x0020_Classification">
      <xsd:simpleType>
        <xsd:restriction base="dms:Choice">
          <xsd:enumeration value="- Current Classifications -"/>
          <xsd:enumeration value="ISO Public"/>
          <xsd:enumeration value="ISO Limited Distribution - Green"/>
          <xsd:enumeration value="ISO Limited Distribution - Amber"/>
          <xsd:enumeration value="ISO Limited Distribution - Red"/>
          <xsd:enumeration value="ISO Internal Use"/>
          <xsd:enumeration value="ISO Confidential"/>
          <xsd:enumeration value="ISO Restricted"/>
          <xsd:enumeration value="- Past Classifications -"/>
          <xsd:enumeration value="CAISO Public"/>
          <xsd:enumeration value="Copyright 2019 California ISO"/>
          <xsd:enumeration value="California ISO INTERNAL USE. For use by all authorized California ISO personnel. Do not release or disclose outside the California ISO."/>
          <xsd:enumeration value="California ISO CONFIDENTIAL. For use by authorized California ISO personnel only with a need to know. Do not release or disclose outside the California ISO."/>
          <xsd:enumeration value="California ISO RESTRICTED. This information is for use solely by authorized California ISO employees with a need to know and a signed confidentiality non-disclosure agreement.  Do not release, disclose or reproduce this information."/>
          <xsd:enumeration value="PCII or CEII"/>
          <xsd:enumeration value="Privileged and Confidential. (Legal Use Only)."/>
          <xsd:enumeration value="Copyright 2018 California ISO"/>
          <xsd:enumeration value="Copyright 2017 California ISO"/>
          <xsd:enumeration value="Copyright 2016 California ISO"/>
          <xsd:enumeration value="Copyright 2015 California ISO"/>
          <xsd:enumeration value="Copyright 2014 California ISO"/>
          <xsd:enumeration value="Copyright 2013 California ISO"/>
          <xsd:enumeration value="Copyright 2012 California ISO"/>
          <xsd:enumeration value="Copyright 2011 California ISO"/>
        </xsd:restriction>
      </xsd:simpleType>
    </xsd:element>
    <xsd:element name="ISO_x0020_Department" ma:index="5" nillable="true" ma:displayName="ISO Department" ma:description="" ma:format="Dropdown" ma:internalName="ISO_x0020_Department">
      <xsd:simpleType>
        <xsd:restriction base="dms:Choice">
          <xsd:enumeration value="--Current Departments--"/>
          <xsd:enumeration value="Architecture and Integration"/>
          <xsd:enumeration value="Audit and Advisory Services"/>
          <xsd:enumeration value="Business Continuity"/>
          <xsd:enumeration value="California Regulatory Affairs"/>
          <xsd:enumeration value="Campus Operations"/>
          <xsd:enumeration value="Common Services and Solutions Delivery"/>
          <xsd:enumeration value="Corporate Compliance"/>
          <xsd:enumeration value="Corporate Systems"/>
          <xsd:enumeration value="Communications &amp; Public Relations"/>
          <xsd:enumeration value="Critical Systems"/>
          <xsd:enumeration value="Customer Readiness"/>
          <xsd:enumeration value="Data Science and Solutions Delivery"/>
          <xsd:enumeration value="Database &amp; Storage Engineering"/>
          <xsd:enumeration value="EMS Information Technology"/>
          <xsd:enumeration value="Enterprise Model Management"/>
          <xsd:enumeration value="Enterprise Operations"/>
          <xsd:enumeration value="Enterprise Process Design and Training"/>
          <xsd:enumeration value="External Affairs"/>
          <xsd:enumeration value="Finance"/>
          <xsd:enumeration value="General Counsel"/>
          <xsd:enumeration value="Grid Assets"/>
          <xsd:enumeration value="Human Resources"/>
          <xsd:enumeration value="Information Security"/>
          <xsd:enumeration value="Information Security Compliance"/>
          <xsd:enumeration value="ITSM"/>
          <xsd:enumeration value="Infrastructure and Operations Planning"/>
          <xsd:enumeration value="Infrastructure Compliance"/>
          <xsd:enumeration value="Legal"/>
          <xsd:enumeration value="Market Design and Analysis"/>
          <xsd:enumeration value="Market Engineering and Network Application Support"/>
          <xsd:enumeration value="Market Monitoring"/>
          <xsd:enumeration value="Market Performance &amp; Advanced Analytics"/>
          <xsd:enumeration value="Market Policy Development"/>
          <xsd:enumeration value="Market Settlement Design and Configuration"/>
          <xsd:enumeration value="Market Settlement Disputes"/>
          <xsd:enumeration value="Market Settlement Production"/>
          <xsd:enumeration value="Market Strategy and Governance"/>
          <xsd:enumeration value="Market Validation"/>
          <xsd:enumeration value="Model and Contract Implementation"/>
          <xsd:enumeration value="Network Services"/>
          <xsd:enumeration value="Operations Change Initiatives"/>
          <xsd:enumeration value="Operations Compliance"/>
          <xsd:enumeration value="Operations Metrics and Analysis"/>
          <xsd:enumeration value="Operations Planning"/>
          <xsd:enumeration value="Operations Policy &amp; Analytics"/>
          <xsd:enumeration value="Operations Training"/>
          <xsd:enumeration value="Power Systems Technology Development"/>
          <xsd:enumeration value="Procurement"/>
          <xsd:enumeration value="Project Management"/>
          <xsd:enumeration value="Queue Management"/>
          <xsd:enumeration value="Real Time Operations"/>
          <xsd:enumeration value="Regional Transmission"/>
          <xsd:enumeration value="Regulatory Contracts"/>
          <xsd:enumeration value="Reliability and Market Operations Engineering"/>
          <xsd:enumeration value="Reliability Coordination"/>
          <xsd:enumeration value="Resource Assessment and Planning"/>
          <xsd:enumeration value="Short Term Forecasting"/>
          <xsd:enumeration value="Stakeholder Engagement &amp; Customer Experience"/>
          <xsd:enumeration value="Stakeholder Engagement"/>
          <xsd:enumeration value="Strategy and Risk Management"/>
          <xsd:enumeration value="System Operations"/>
          <xsd:enumeration value="Systems Engineering &amp; Automation"/>
          <xsd:enumeration value="Transmission Infrastructure Planning"/>
          <xsd:enumeration value="Vendor Products and Quality"/>
          <xsd:enumeration value="--Past Departments--"/>
          <xsd:enumeration value="Business Planning and Operations"/>
          <xsd:enumeration value="Business Solutions"/>
          <xsd:enumeration value="Business Solutions and Quality"/>
          <xsd:enumeration value="CFO &amp; Treasurer"/>
          <xsd:enumeration value="Compensation &amp; Benefits"/>
          <xsd:enumeration value="Compliance &amp; Corporate Affairs"/>
          <xsd:enumeration value="Corporate Business Operations"/>
          <xsd:enumeration value="Corporate Secretary"/>
          <xsd:enumeration value="Customer Service and Stakeholder Affairs"/>
          <xsd:enumeration value="Customer Services &amp; Industrial Affairs"/>
          <xsd:enumeration value="Day-Ahead Market and Real-Time Operations Support"/>
          <xsd:enumeration value="Executive Advisor - Operations"/>
          <xsd:enumeration value="Executive Office"/>
          <xsd:enumeration value="Federal Affairs"/>
          <xsd:enumeration value="Government Affairs"/>
          <xsd:enumeration value="Human Resources Operations"/>
          <xsd:enumeration value="Infrastructure Contracts and Management"/>
          <xsd:enumeration value="Infrastructure Development"/>
          <xsd:enumeration value="Interconnection Implementation"/>
          <xsd:enumeration value="Internal Audit"/>
          <xsd:enumeration value="IT Architecture"/>
          <xsd:enumeration value="IT Enterprise Support &amp; Campus Operations"/>
          <xsd:enumeration value="IT Infrastructure Engineering &amp; Network Operations"/>
          <xsd:enumeration value="IT Infrastructure Engineering &amp; Systems Operations"/>
          <xsd:enumeration value="IT Operations"/>
          <xsd:enumeration value="Learning &amp; Leadership Development"/>
          <xsd:enumeration value="Market &amp; Infrastructure Compliance"/>
          <xsd:enumeration value="Market &amp; Infrastructure Policy"/>
          <xsd:enumeration value="Market Analysis &amp; Development"/>
          <xsd:enumeration value="Market Analysis and Development"/>
          <xsd:enumeration value="Market and Infrastructure Policy"/>
          <xsd:enumeration value="Market Development and Analysis"/>
          <xsd:enumeration value="Market Services"/>
          <xsd:enumeration value="Market Services Support"/>
          <xsd:enumeration value="Market Validation and Quality Analysis"/>
          <xsd:enumeration value="Operational Readiness"/>
          <xsd:enumeration value="Operations Compliance &amp; Control"/>
          <xsd:enumeration value="Operations Engineering Services"/>
          <xsd:enumeration value="Operations Process, Procedures and Training"/>
          <xsd:enumeration value="Power Systems and Smart Grid Technology Development"/>
          <xsd:enumeration value="Power Systems Technology Operations"/>
          <xsd:enumeration value="Program Office"/>
          <xsd:enumeration value="QA, Architecture and Enterprise Data Mgmt"/>
          <xsd:enumeration value="Regional Affairs"/>
          <xsd:enumeration value="Regulatory Affairs"/>
          <xsd:enumeration value="Regulatory Affairs - DER"/>
          <xsd:enumeration value="Renewable Studies"/>
          <xsd:enumeration value="Security, Architecture, Model Management &amp; Quality"/>
          <xsd:enumeration value="Short-Term Demand and Renewable Forecasting"/>
          <xsd:enumeration value="Smart Grid Technologies &amp; Strategy"/>
          <xsd:enumeration value="State Affairs"/>
          <xsd:enumeration value="State Regulatory Strategy"/>
          <xsd:enumeration value="Strategic Alliances"/>
        </xsd:restriction>
      </xsd:simpleType>
    </xsd:element>
    <xsd:element name="Division" ma:index="6" nillable="true" ma:displayName="ISO Division" ma:default="Policy &amp; Client Services" ma:description="" ma:format="Dropdown" ma:internalName="Division">
      <xsd:simpleType>
        <xsd:restriction base="dms:Choice">
          <xsd:enumeration value="- Current Divisions -"/>
          <xsd:enumeration value="Enterprise Program Management Office"/>
          <xsd:enumeration value="Enterprise Support &amp; Campus Operations"/>
          <xsd:enumeration value="Executive Office"/>
          <xsd:enumeration value="External Affairs"/>
          <xsd:enumeration value="Finance"/>
          <xsd:enumeration value="General Counsel"/>
          <xsd:enumeration value="Human Resources"/>
          <xsd:enumeration value="Infrastructure and Operations Planning"/>
          <xsd:enumeration value="Market Design &amp; Analysis"/>
          <xsd:enumeration value="Market Monitoring"/>
          <xsd:enumeration value="Project Management Office"/>
          <xsd:enumeration value="Power Systems &amp; Market Technology"/>
          <xsd:enumeration value="Stakeholder Engagement &amp; Customer Experience"/>
          <xsd:enumeration value="System Operations"/>
          <xsd:enumeration value="- Past Divisions -"/>
          <xsd:enumeration value="Customer &amp; State Affairs"/>
          <xsd:enumeration value="Market and Infrastructure Development"/>
          <xsd:enumeration value="Market Quality &amp; Renewable Integration"/>
          <xsd:enumeration value="Operations"/>
          <xsd:enumeration value="Policy &amp; Client Services"/>
          <xsd:enumeration value="Regional &amp; Federal Affairs"/>
          <xsd:enumeration value="Technology"/>
          <xsd:enumeration value="General Counsel &amp; Administration"/>
        </xsd:restriction>
      </xsd:simpleType>
    </xsd:element>
    <xsd:element name="Intellectual_x0020_Property_x0020_Type" ma:index="12" nillable="true" ma:displayName="Intellectual Property Type" ma:description="" ma:format="Dropdown" ma:hidden="true" ma:internalName="Intellectual_x0020_Property_x0020_Type" ma:readOnly="false">
      <xsd:simpleType>
        <xsd:restriction base="dms:Choice">
          <xsd:enumeration value="Copyright"/>
          <xsd:enumeration value="Trademark"/>
          <xsd:enumeration value="Patent"/>
        </xsd:restriction>
      </xsd:simpleType>
    </xsd:element>
    <xsd:element name="Date_x0020_Became_x0020_Record" ma:index="18" nillable="true" ma:displayName="Date Became Record" ma:default="[today]" ma:description="" ma:format="DateOnly" ma:hidden="true" ma:internalName="Date_x0020_Became_x0020_Record" ma:readOnly="false">
      <xsd:simpleType>
        <xsd:restriction base="dms:DateTime"/>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c7e218-8b47-4273-ba28-07719656e1ad"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e64aaae-efe8-4b36-9ab4-486f04499e09" elementFormDefault="qualified">
    <xsd:import namespace="http://schemas.microsoft.com/office/2006/documentManagement/types"/>
    <xsd:import namespace="http://schemas.microsoft.com/office/infopath/2007/PartnerControls"/>
    <xsd:element name="b096d808b59a41b7a526eb1052d792f3" ma:index="20" nillable="true" ma:taxonomy="true" ma:internalName="b096d808b59a41b7a526eb1052d792f3" ma:taxonomyFieldName="AutoClassRecordSeries" ma:displayName="Automatically Updated Record Series" ma:readOnly="true" ma:default="" ma:fieldId="{b096d808-b59a-41b7-a526-eb1052d792f3}" ma:sspId="2e7ee6ce-ef65-4ea8-ac93-b3dccb6c50ab" ma:termSetId="7d168031-9c36-4bb0-a326-5d21d4010fef" ma:anchorId="00000000-0000-0000-0000-000000000000" ma:open="false" ma:isKeyword="false">
      <xsd:complexType>
        <xsd:sequence>
          <xsd:element ref="pc:Terms" minOccurs="0" maxOccurs="1"/>
        </xsd:sequence>
      </xsd:complexType>
    </xsd:element>
    <xsd:element name="TaxCatchAll" ma:index="21" nillable="true" ma:displayName="Taxonomy Catch All Column" ma:description="" ma:hidden="true" ma:list="{f500a82b-5d6c-418c-943e-9e71d1a4b773}" ma:internalName="TaxCatchAll" ma:showField="CatchAllData" ma:web="a7f9dc59-7069-4c09-95f9-54d41c3cd9ad">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description="" ma:hidden="true" ma:list="{f500a82b-5d6c-418c-943e-9e71d1a4b773}" ma:internalName="TaxCatchAllLabel" ma:readOnly="true" ma:showField="CatchAllDataLabel" ma:web="a7f9dc59-7069-4c09-95f9-54d41c3cd9ad">
      <xsd:complexType>
        <xsd:complexContent>
          <xsd:extension base="dms:MultiChoiceLookup">
            <xsd:sequence>
              <xsd:element name="Value" type="dms:Lookup" maxOccurs="unbounded" minOccurs="0" nillable="true"/>
            </xsd:sequence>
          </xsd:extension>
        </xsd:complexContent>
      </xsd:complexType>
    </xsd:element>
    <xsd:element name="ac6042663e6544a5b5f6c47baa21cbec" ma:index="24" nillable="true" ma:taxonomy="true" ma:internalName="ac6042663e6544a5b5f6c47baa21cbec" ma:taxonomyFieldName="AutoClassDocumentType" ma:displayName="Automatically Updated Document Type" ma:readOnly="true" ma:default="" ma:fieldId="{ac604266-3e65-44a5-b5f6-c47baa21cbec}" ma:sspId="2e7ee6ce-ef65-4ea8-ac93-b3dccb6c50ab" ma:termSetId="0970d2fb-dc85-4fb5-b352-cf8dd925641e" ma:anchorId="00000000-0000-0000-0000-000000000000" ma:open="false" ma:isKeyword="false">
      <xsd:complexType>
        <xsd:sequence>
          <xsd:element ref="pc:Terms" minOccurs="0" maxOccurs="1"/>
        </xsd:sequence>
      </xsd:complexType>
    </xsd:element>
    <xsd:element name="mb7a63be961241008d728fcf8db72869" ma:index="26" nillable="true" ma:taxonomy="true" ma:internalName="mb7a63be961241008d728fcf8db72869" ma:taxonomyFieldName="AutoClassTopic" ma:displayName="Automatically Updated Topic" ma:readOnly="true" ma:default="" ma:fieldId="{6b7a63be-9612-4100-8d72-8fcf8db72869}" ma:taxonomyMulti="true" ma:sspId="2e7ee6ce-ef65-4ea8-ac93-b3dccb6c50ab" ma:termSetId="8b5665c4-6659-459b-90b1-69777ba5afa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e64aaae-efe8-4b36-9ab4-486f04499e09"/>
    <ac6042663e6544a5b5f6c47baa21cbec xmlns="2e64aaae-efe8-4b36-9ab4-486f04499e09">
      <Terms xmlns="http://schemas.microsoft.com/office/infopath/2007/PartnerControls"/>
    </ac6042663e6544a5b5f6c47baa21cbec>
    <mb7a63be961241008d728fcf8db72869 xmlns="2e64aaae-efe8-4b36-9ab4-486f04499e09">
      <Terms xmlns="http://schemas.microsoft.com/office/infopath/2007/PartnerControls"/>
    </mb7a63be961241008d728fcf8db72869>
    <b096d808b59a41b7a526eb1052d792f3 xmlns="2e64aaae-efe8-4b36-9ab4-486f04499e09">
      <Terms xmlns="http://schemas.microsoft.com/office/infopath/2007/PartnerControls"/>
    </b096d808b59a41b7a526eb1052d792f3>
    <_dlc_DocIdPersistId xmlns="dcc7e218-8b47-4273-ba28-07719656e1ad" xsi:nil="true"/>
    <Intellectual_x0020_Property_x0020_Type xmlns="a7f9dc59-7069-4c09-95f9-54d41c3cd9ad" xsi:nil="true"/>
    <Doc_x0020_Owner xmlns="a7f9dc59-7069-4c09-95f9-54d41c3cd9ad">
      <UserInfo>
        <DisplayName/>
        <AccountId xsi:nil="true"/>
        <AccountType/>
      </UserInfo>
    </Doc_x0020_Owner>
    <Date_x0020_Became_x0020_Record xmlns="a7f9dc59-7069-4c09-95f9-54d41c3cd9ad">2025-04-17T19:39:17+00:00</Date_x0020_Became_x0020_Record>
    <ISO_x0020_Department xmlns="a7f9dc59-7069-4c09-95f9-54d41c3cd9ad" xsi:nil="true"/>
    <Doc_x0020_Status xmlns="a7f9dc59-7069-4c09-95f9-54d41c3cd9ad">Draft</Doc_x0020_Status>
    <InfoSec_x0020_Classification xmlns="a7f9dc59-7069-4c09-95f9-54d41c3cd9ad" xsi:nil="true"/>
    <Division xmlns="a7f9dc59-7069-4c09-95f9-54d41c3cd9ad">Policy &amp; Client Services</Division>
    <_dlc_DocId xmlns="dcc7e218-8b47-4273-ba28-07719656e1ad">6DJSCMM56APN-38-9430</_dlc_DocId>
    <_dlc_DocIdUrl xmlns="dcc7e218-8b47-4273-ba28-07719656e1ad">
      <Url>https://records.oa.caiso.com/sites/ECA/ra/_layouts/15/DocIdRedir.aspx?ID=6DJSCMM56APN-38-9430</Url>
      <Description>6DJSCMM56APN-38-9430</Description>
    </_dlc_DocIdUrl>
  </documentManagement>
</p:properties>
</file>

<file path=customXml/item5.xml><?xml version="1.0" encoding="utf-8"?>
<tns:customPropertyEditors xmlns:tns="http://schemas.microsoft.com/office/2006/customDocumentInformationPanel">
  <tns:showOnOpen>false</tns:showOnOpen>
  <tns:defaultPropertyEditorNamespace>Standard and SharePoint library properties</tns:defaultPropertyEditorNamespace>
</tns:customPropertyEdito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EAE63-6E73-4411-962F-7895DDB7CCB4}">
  <ds:schemaRefs>
    <ds:schemaRef ds:uri="http://schemas.microsoft.com/office/2006/metadata/longProperties"/>
  </ds:schemaRefs>
</ds:datastoreItem>
</file>

<file path=customXml/itemProps2.xml><?xml version="1.0" encoding="utf-8"?>
<ds:datastoreItem xmlns:ds="http://schemas.openxmlformats.org/officeDocument/2006/customXml" ds:itemID="{13F78346-5FE9-49AE-9B22-ECC5B33AA83F}">
  <ds:schemaRefs>
    <ds:schemaRef ds:uri="http://schemas.microsoft.com/sharepoint/events"/>
  </ds:schemaRefs>
</ds:datastoreItem>
</file>

<file path=customXml/itemProps3.xml><?xml version="1.0" encoding="utf-8"?>
<ds:datastoreItem xmlns:ds="http://schemas.openxmlformats.org/officeDocument/2006/customXml" ds:itemID="{1744DC43-76EB-436E-AAEC-B0FB6700B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f9dc59-7069-4c09-95f9-54d41c3cd9ad"/>
    <ds:schemaRef ds:uri="dcc7e218-8b47-4273-ba28-07719656e1ad"/>
    <ds:schemaRef ds:uri="2e64aaae-efe8-4b36-9ab4-486f04499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A9276E9-7BFF-49A0-A548-49ECB96E135E}">
  <ds:schemaRefs>
    <ds:schemaRef ds:uri="2e64aaae-efe8-4b36-9ab4-486f04499e09"/>
    <ds:schemaRef ds:uri="http://schemas.microsoft.com/office/2006/metadata/properties"/>
    <ds:schemaRef ds:uri="http://purl.org/dc/terms/"/>
    <ds:schemaRef ds:uri="dcc7e218-8b47-4273-ba28-07719656e1ad"/>
    <ds:schemaRef ds:uri="http://schemas.microsoft.com/office/2006/documentManagement/types"/>
    <ds:schemaRef ds:uri="http://schemas.openxmlformats.org/package/2006/metadata/core-properties"/>
    <ds:schemaRef ds:uri="http://www.w3.org/XML/1998/namespace"/>
    <ds:schemaRef ds:uri="http://purl.org/dc/elements/1.1/"/>
    <ds:schemaRef ds:uri="a7f9dc59-7069-4c09-95f9-54d41c3cd9ad"/>
    <ds:schemaRef ds:uri="http://schemas.microsoft.com/sharepoint/v3"/>
    <ds:schemaRef ds:uri="http://schemas.microsoft.com/office/infopath/2007/PartnerControls"/>
    <ds:schemaRef ds:uri="http://purl.org/dc/dcmitype/"/>
  </ds:schemaRefs>
</ds:datastoreItem>
</file>

<file path=customXml/itemProps5.xml><?xml version="1.0" encoding="utf-8"?>
<ds:datastoreItem xmlns:ds="http://schemas.openxmlformats.org/officeDocument/2006/customXml" ds:itemID="{8E8372ED-2F6E-4EE6-9BAB-EF5D6D259A31}">
  <ds:schemaRefs>
    <ds:schemaRef ds:uri="http://schemas.microsoft.com/office/2006/customDocumentInformationPanel"/>
  </ds:schemaRefs>
</ds:datastoreItem>
</file>

<file path=customXml/itemProps6.xml><?xml version="1.0" encoding="utf-8"?>
<ds:datastoreItem xmlns:ds="http://schemas.openxmlformats.org/officeDocument/2006/customXml" ds:itemID="{418CA4F3-ECD1-4B27-88D7-65D2EA8FD2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ISO PP Template-Wide</Template>
  <TotalTime>4465</TotalTime>
  <Words>2900</Words>
  <Application>Microsoft Office PowerPoint</Application>
  <PresentationFormat>Widescreen</PresentationFormat>
  <Paragraphs>353</Paragraphs>
  <Slides>32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Calibri</vt:lpstr>
      <vt:lpstr>Wingdings</vt:lpstr>
      <vt:lpstr>Office Theme</vt:lpstr>
      <vt:lpstr>Utah Public Service Commission briefing</vt:lpstr>
      <vt:lpstr>Agenda for today</vt:lpstr>
      <vt:lpstr>CAISO core responsibilities and functions in California and across the West</vt:lpstr>
      <vt:lpstr>Western Energy Imbalance Market (WEIM): economic, reliability and environmental benefits from the West’s existing real-time market</vt:lpstr>
      <vt:lpstr>WEIM delivering significant value to market participants and consumers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expansion increases the volume of economic transfers</vt:lpstr>
      <vt:lpstr>WEIM supporting robust volume of energy transfers in Q1 2025 </vt:lpstr>
      <vt:lpstr>EDAM: a voluntary day-ahead market that builds upon benefits afforded through the WEIM</vt:lpstr>
      <vt:lpstr>Important EDAM structure and participation elements</vt:lpstr>
      <vt:lpstr>The EDAM resource sufficiency evaluation is a universal adapter  for different Resource Adequacy programs</vt:lpstr>
      <vt:lpstr>Maximizing mutual gains: the impact of a coordinated Extended Day-Ahead Market (EDAM)</vt:lpstr>
      <vt:lpstr>GHG design in the WEIM and EDAM</vt:lpstr>
      <vt:lpstr>GHG Design: GHG Region Load Pays for GHG Compliance Costs</vt:lpstr>
      <vt:lpstr>Congestion Revenue Allocation: background </vt:lpstr>
      <vt:lpstr>What is Congestion Revenue?</vt:lpstr>
      <vt:lpstr>Congestion Revenue Allocation in EDAM</vt:lpstr>
      <vt:lpstr>EDAM Congestion Revenue Enhancements Initiative</vt:lpstr>
      <vt:lpstr>Initiative Next Steps</vt:lpstr>
      <vt:lpstr>Governance today: shared authority over regional markets between the ISO Board and WEM Governing Body</vt:lpstr>
      <vt:lpstr>As the western market expands, its governance structure evolves</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Public Utilities Commission briefing</dc:title>
  <dc:creator>Taylor, Holly</dc:creator>
  <cp:lastModifiedBy>Fred Nass</cp:lastModifiedBy>
  <cp:revision>68</cp:revision>
  <dcterms:created xsi:type="dcterms:W3CDTF">2024-10-31T16:02:38Z</dcterms:created>
  <dcterms:modified xsi:type="dcterms:W3CDTF">2025-06-13T15:05:50Z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0x010100B72ED250C60CFC47AE0A3A0E8940792600EFF7565CFA73FA4BBF43E235A0A4B43C</vt:lpwstr>
  </property>
  <property fmtid="{D5CDD505-2E9C-101B-9397-08002B2CF9AE}" pid="3" name="AutoClassRecordSeries">
    <vt:lpwstr/>
  </property>
  <property fmtid="{D5CDD505-2E9C-101B-9397-08002B2CF9AE}" pid="4" name="AutoClassTopic">
    <vt:lpwstr/>
  </property>
  <property fmtid="{D5CDD505-2E9C-101B-9397-08002B2CF9AE}" pid="5" name="AutoClassDocumentType">
    <vt:lpwstr/>
  </property>
  <property fmtid="{D5CDD505-2E9C-101B-9397-08002B2CF9AE}" pid="6" name="_dlc_DocIdItemGuid">
    <vt:lpwstr>a4e0ceef-57d0-4d74-9a73-b29f83e73f20</vt:lpwstr>
  </property>
</Properties>
</file>